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58" r:id="rId3"/>
    <p:sldId id="260" r:id="rId4"/>
    <p:sldId id="261" r:id="rId5"/>
    <p:sldId id="266" r:id="rId6"/>
    <p:sldId id="267" r:id="rId7"/>
    <p:sldId id="298" r:id="rId8"/>
    <p:sldId id="268" r:id="rId9"/>
    <p:sldId id="269" r:id="rId10"/>
    <p:sldId id="270" r:id="rId11"/>
    <p:sldId id="271" r:id="rId12"/>
    <p:sldId id="272" r:id="rId13"/>
    <p:sldId id="299" r:id="rId14"/>
    <p:sldId id="300" r:id="rId15"/>
    <p:sldId id="301" r:id="rId16"/>
    <p:sldId id="302" r:id="rId17"/>
    <p:sldId id="303" r:id="rId18"/>
    <p:sldId id="304" r:id="rId19"/>
    <p:sldId id="316" r:id="rId20"/>
    <p:sldId id="305" r:id="rId21"/>
    <p:sldId id="306" r:id="rId22"/>
    <p:sldId id="307" r:id="rId23"/>
    <p:sldId id="308" r:id="rId24"/>
    <p:sldId id="309" r:id="rId25"/>
    <p:sldId id="310" r:id="rId26"/>
    <p:sldId id="311" r:id="rId27"/>
    <p:sldId id="312" r:id="rId28"/>
    <p:sldId id="314" r:id="rId29"/>
    <p:sldId id="315" r:id="rId30"/>
    <p:sldId id="317" r:id="rId31"/>
    <p:sldId id="318" r:id="rId32"/>
    <p:sldId id="288" r:id="rId33"/>
    <p:sldId id="296" r:id="rId34"/>
    <p:sldId id="297" r:id="rId3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70"/>
    <p:restoredTop sz="94654"/>
  </p:normalViewPr>
  <p:slideViewPr>
    <p:cSldViewPr snapToGrid="0">
      <p:cViewPr varScale="1">
        <p:scale>
          <a:sx n="80" d="100"/>
          <a:sy n="80" d="100"/>
        </p:scale>
        <p:origin x="200" y="8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xfrm>
            <a:off x="381000" y="685800"/>
            <a:ext cx="6096000" cy="3429000"/>
          </a:xfrm>
          <a:prstGeom prst="rect">
            <a:avLst/>
          </a:prstGeom>
        </p:spPr>
        <p:txBody>
          <a:bodyPr/>
          <a:lstStyle/>
          <a:p>
            <a:endParaRPr/>
          </a:p>
        </p:txBody>
      </p:sp>
      <p:sp>
        <p:nvSpPr>
          <p:cNvPr id="133" name="Shape 133"/>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xfrm>
            <a:off x="381000" y="685800"/>
            <a:ext cx="6096000" cy="3429000"/>
          </a:xfrm>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pPr>
              <a:defRPr>
                <a:latin typeface="Arial"/>
                <a:ea typeface="Arial"/>
                <a:cs typeface="Arial"/>
                <a:sym typeface="Arial"/>
              </a:defRPr>
            </a:pPr>
            <a:r>
              <a:rPr dirty="0"/>
              <a:t>Warmer winters, hotter summers, flooding and droughts affect plant growth and impact the many organisms that interact with plants (insects, pollinators, diseases and microbes).   Home gardeners have an important role to play in combating climate change. Choosing human-powered tools like push mowers, rakes and hand clippers over gas-powered tools such as lawn mowers and leaf blowers can reduce greenhouse gas emissions. Choosing resilient plants that are well adapted to your soil and climate and using research-based horticulture practices to manage soil will help keep your landscape resilient. Composting on-site closes the loop on waste and yields valuable nutrients and helps to reduce methane emissions from landfills.</a:t>
            </a:r>
          </a:p>
          <a:p>
            <a:endParaRPr dirty="0"/>
          </a:p>
          <a:p>
            <a:pPr>
              <a:spcBef>
                <a:spcPts val="400"/>
              </a:spcBef>
            </a:pPr>
            <a:r>
              <a:rPr dirty="0"/>
              <a:t>This talk on </a:t>
            </a:r>
            <a:r>
              <a:rPr lang="en-US" dirty="0"/>
              <a:t>Pollinators</a:t>
            </a:r>
            <a:r>
              <a:rPr dirty="0"/>
              <a:t> will give you a better understanding of the importance of creating resilient landscapes that can thrive in a changing climate, help you recognize that we all have a role to play in reducing the impact of climate change on our society and will provide you with specific techniques that you can use to build and maintain resilient landscapes in your own spaces.</a:t>
            </a:r>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noRot="1" noChangeAspect="1"/>
          </p:cNvSpPr>
          <p:nvPr>
            <p:ph type="sldImg"/>
          </p:nvPr>
        </p:nvSpPr>
        <p:spPr>
          <a:xfrm>
            <a:off x="381000" y="685800"/>
            <a:ext cx="6096000" cy="3429000"/>
          </a:xfrm>
          <a:prstGeom prst="rect">
            <a:avLst/>
          </a:prstGeom>
        </p:spPr>
        <p:txBody>
          <a:bodyPr/>
          <a:lstStyle/>
          <a:p>
            <a:endParaRPr/>
          </a:p>
        </p:txBody>
      </p:sp>
      <p:sp>
        <p:nvSpPr>
          <p:cNvPr id="238" name="Shape 238"/>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hape 250"/>
          <p:cNvSpPr>
            <a:spLocks noGrp="1" noRot="1" noChangeAspect="1"/>
          </p:cNvSpPr>
          <p:nvPr>
            <p:ph type="sldImg"/>
          </p:nvPr>
        </p:nvSpPr>
        <p:spPr>
          <a:xfrm>
            <a:off x="381000" y="685800"/>
            <a:ext cx="6096000" cy="3429000"/>
          </a:xfrm>
          <a:prstGeom prst="rect">
            <a:avLst/>
          </a:prstGeom>
        </p:spPr>
        <p:txBody>
          <a:bodyPr/>
          <a:lstStyle/>
          <a:p>
            <a:endParaRPr/>
          </a:p>
        </p:txBody>
      </p:sp>
      <p:sp>
        <p:nvSpPr>
          <p:cNvPr id="251" name="Shape 251"/>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noRot="1" noChangeAspect="1"/>
          </p:cNvSpPr>
          <p:nvPr>
            <p:ph type="sldImg"/>
          </p:nvPr>
        </p:nvSpPr>
        <p:spPr>
          <a:xfrm>
            <a:off x="381000" y="685800"/>
            <a:ext cx="6096000" cy="3429000"/>
          </a:xfrm>
          <a:prstGeom prst="rect">
            <a:avLst/>
          </a:prstGeom>
        </p:spPr>
        <p:txBody>
          <a:bodyPr/>
          <a:lstStyle/>
          <a:p>
            <a:endParaRPr/>
          </a:p>
        </p:txBody>
      </p:sp>
      <p:sp>
        <p:nvSpPr>
          <p:cNvPr id="267" name="Shape 267"/>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a:spLocks noGrp="1" noRot="1" noChangeAspect="1"/>
          </p:cNvSpPr>
          <p:nvPr>
            <p:ph type="sldImg"/>
          </p:nvPr>
        </p:nvSpPr>
        <p:spPr>
          <a:xfrm>
            <a:off x="381000" y="685800"/>
            <a:ext cx="6096000" cy="3429000"/>
          </a:xfrm>
          <a:prstGeom prst="rect">
            <a:avLst/>
          </a:prstGeom>
        </p:spPr>
        <p:txBody>
          <a:bodyPr/>
          <a:lstStyle/>
          <a:p>
            <a:endParaRPr/>
          </a:p>
        </p:txBody>
      </p:sp>
      <p:sp>
        <p:nvSpPr>
          <p:cNvPr id="282" name="Shape 282"/>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Shape 300"/>
          <p:cNvSpPr>
            <a:spLocks noGrp="1" noRot="1" noChangeAspect="1"/>
          </p:cNvSpPr>
          <p:nvPr>
            <p:ph type="sldImg"/>
          </p:nvPr>
        </p:nvSpPr>
        <p:spPr>
          <a:xfrm>
            <a:off x="381000" y="685800"/>
            <a:ext cx="6096000" cy="3429000"/>
          </a:xfrm>
          <a:prstGeom prst="rect">
            <a:avLst/>
          </a:prstGeom>
        </p:spPr>
        <p:txBody>
          <a:bodyPr/>
          <a:lstStyle/>
          <a:p>
            <a:endParaRPr/>
          </a:p>
        </p:txBody>
      </p:sp>
      <p:sp>
        <p:nvSpPr>
          <p:cNvPr id="301" name="Shape 301"/>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Shape 313"/>
          <p:cNvSpPr>
            <a:spLocks noGrp="1" noRot="1" noChangeAspect="1"/>
          </p:cNvSpPr>
          <p:nvPr>
            <p:ph type="sldImg"/>
          </p:nvPr>
        </p:nvSpPr>
        <p:spPr>
          <a:xfrm>
            <a:off x="381000" y="685800"/>
            <a:ext cx="6096000" cy="3429000"/>
          </a:xfrm>
          <a:prstGeom prst="rect">
            <a:avLst/>
          </a:prstGeom>
        </p:spPr>
        <p:txBody>
          <a:bodyPr/>
          <a:lstStyle/>
          <a:p>
            <a:endParaRPr/>
          </a:p>
        </p:txBody>
      </p:sp>
      <p:sp>
        <p:nvSpPr>
          <p:cNvPr id="314" name="Shape 314"/>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72212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853383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173268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227382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584684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935479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182501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162851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r>
              <a:rPr lang="en-US" dirty="0"/>
              <a:t>Neonicotinoids kill indiscriminately bees, butterflies, other wildlife</a:t>
            </a:r>
            <a:endParaRPr dirty="0"/>
          </a:p>
        </p:txBody>
      </p:sp>
    </p:spTree>
    <p:extLst>
      <p:ext uri="{BB962C8B-B14F-4D97-AF65-F5344CB8AC3E}">
        <p14:creationId xmlns:p14="http://schemas.microsoft.com/office/powerpoint/2010/main" val="2350858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r>
              <a:rPr lang="en-US" dirty="0"/>
              <a:t>Neonicotinoids kill indiscriminately bees, butterflies, other wildlife</a:t>
            </a:r>
            <a:endParaRPr dirty="0"/>
          </a:p>
        </p:txBody>
      </p:sp>
    </p:spTree>
    <p:extLst>
      <p:ext uri="{BB962C8B-B14F-4D97-AF65-F5344CB8AC3E}">
        <p14:creationId xmlns:p14="http://schemas.microsoft.com/office/powerpoint/2010/main" val="2713714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9446389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303034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004572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1198002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4198495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728129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392702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653972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068935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Shape 691"/>
          <p:cNvSpPr>
            <a:spLocks noGrp="1" noRot="1" noChangeAspect="1"/>
          </p:cNvSpPr>
          <p:nvPr>
            <p:ph type="sldImg"/>
          </p:nvPr>
        </p:nvSpPr>
        <p:spPr>
          <a:prstGeom prst="rect">
            <a:avLst/>
          </a:prstGeom>
        </p:spPr>
        <p:txBody>
          <a:bodyPr/>
          <a:lstStyle/>
          <a:p>
            <a:endParaRPr/>
          </a:p>
        </p:txBody>
      </p:sp>
      <p:sp>
        <p:nvSpPr>
          <p:cNvPr id="692" name="Shape 692"/>
          <p:cNvSpPr>
            <a:spLocks noGrp="1"/>
          </p:cNvSpPr>
          <p:nvPr>
            <p:ph type="body" sz="quarter" idx="1"/>
          </p:nvPr>
        </p:nvSpPr>
        <p:spPr>
          <a:prstGeom prst="rect">
            <a:avLst/>
          </a:prstGeom>
        </p:spPr>
        <p:txBody>
          <a:bodyPr/>
          <a:lstStyle/>
          <a:p>
            <a:pPr>
              <a:defRPr>
                <a:latin typeface="Stone Sans Semibold"/>
                <a:ea typeface="Stone Sans Semibold"/>
                <a:cs typeface="Stone Sans Semibold"/>
                <a:sym typeface="Stone Sans Semibold"/>
              </a:defRPr>
            </a:pPr>
            <a:r>
              <a:t>WSU Extension is the front door to the University. It extends non-credit education to people throughout the state.</a:t>
            </a:r>
          </a:p>
          <a:p>
            <a:pPr>
              <a:defRPr>
                <a:latin typeface="Stone Sans Semibold"/>
                <a:ea typeface="Stone Sans Semibold"/>
                <a:cs typeface="Stone Sans Semibold"/>
                <a:sym typeface="Stone Sans Semibold"/>
              </a:defRPr>
            </a:pPr>
            <a:r>
              <a:t>WSU Extension empowers people, organizations, businesses, and communities to find solutions for local issues.</a:t>
            </a:r>
            <a:endParaRPr sz="1400"/>
          </a:p>
          <a:p>
            <a:pPr>
              <a:defRPr>
                <a:latin typeface="Stone Sans Semibold"/>
                <a:ea typeface="Stone Sans Semibold"/>
                <a:cs typeface="Stone Sans Semibold"/>
                <a:sym typeface="Stone Sans Semibold"/>
              </a:defRPr>
            </a:pPr>
            <a:r>
              <a:t>WSU Extension is recognized for its science-based educational programs and collaboration with community partners to create a culture of life-long learning.</a:t>
            </a:r>
          </a:p>
          <a:p>
            <a:pPr>
              <a:defRPr sz="1400">
                <a:latin typeface="Stone Sans Semibold"/>
                <a:ea typeface="Stone Sans Semibold"/>
                <a:cs typeface="Stone Sans Semibold"/>
                <a:sym typeface="Stone Sans Semibold"/>
              </a:defRPr>
            </a:pPr>
            <a:r>
              <a:t>Such programs include 4H, Agriculture, Community and Economic Development, Youth and Families, Nutrition, Gardening and natural resources.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6F6F6"/>
            </a:gs>
            <a:gs pos="100000">
              <a:srgbClr val="F2F2F2"/>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7260" y="6404292"/>
            <a:ext cx="256541"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orbel"/>
          <a:ea typeface="Corbel"/>
          <a:cs typeface="Corbel"/>
          <a:sym typeface="Corbel"/>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orbel"/>
          <a:ea typeface="Corbel"/>
          <a:cs typeface="Corbel"/>
          <a:sym typeface="Corbel"/>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orbel"/>
          <a:ea typeface="Corbel"/>
          <a:cs typeface="Corbel"/>
          <a:sym typeface="Corbel"/>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orbel"/>
          <a:ea typeface="Corbel"/>
          <a:cs typeface="Corbel"/>
          <a:sym typeface="Corbel"/>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orbel"/>
          <a:ea typeface="Corbel"/>
          <a:cs typeface="Corbel"/>
          <a:sym typeface="Corbel"/>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orbel"/>
          <a:ea typeface="Corbel"/>
          <a:cs typeface="Corbel"/>
          <a:sym typeface="Corbel"/>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orbel"/>
          <a:ea typeface="Corbel"/>
          <a:cs typeface="Corbel"/>
          <a:sym typeface="Corbel"/>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orbel"/>
          <a:ea typeface="Corbel"/>
          <a:cs typeface="Corbel"/>
          <a:sym typeface="Corbel"/>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orbel"/>
          <a:ea typeface="Corbel"/>
          <a:cs typeface="Corbel"/>
          <a:sym typeface="Corbel"/>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orbel"/>
          <a:ea typeface="Corbel"/>
          <a:cs typeface="Corbel"/>
          <a:sym typeface="Corbel"/>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gif"/></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7.gif"/></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1.jpg"/><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8.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8.png"/><Relationship Id="rId4" Type="http://schemas.openxmlformats.org/officeDocument/2006/relationships/image" Target="../media/image7.gi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9.jp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4.png"/><Relationship Id="rId4" Type="http://schemas.openxmlformats.org/officeDocument/2006/relationships/image" Target="../media/image33.jp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1.jpg"/><Relationship Id="rId4" Type="http://schemas.openxmlformats.org/officeDocument/2006/relationships/hyperlink" Target="http://www.xerces.org/publications/plant-list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8" Type="http://schemas.openxmlformats.org/officeDocument/2006/relationships/image" Target="../media/image48.gif"/><Relationship Id="rId3" Type="http://schemas.openxmlformats.org/officeDocument/2006/relationships/image" Target="../media/image2.png"/><Relationship Id="rId7" Type="http://schemas.openxmlformats.org/officeDocument/2006/relationships/hyperlink" Target="https://www.facebook.com/WSUMGProgram" TargetMode="External"/><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hyperlink" Target="http://inhttp:/mastergardener.wsu.edu/" TargetMode="External"/><Relationship Id="rId5" Type="http://schemas.openxmlformats.org/officeDocument/2006/relationships/image" Target="../media/image47.pn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jpeg"/><Relationship Id="rId1" Type="http://schemas.openxmlformats.org/officeDocument/2006/relationships/slideLayout" Target="../slideLayouts/slideLayout1.xml"/><Relationship Id="rId4"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Picture 2" descr="Picture 2"/>
          <p:cNvPicPr>
            <a:picLocks noChangeAspect="1"/>
          </p:cNvPicPr>
          <p:nvPr/>
        </p:nvPicPr>
        <p:blipFill>
          <a:blip r:embed="rId2"/>
          <a:srcRect l="10410" r="42077"/>
          <a:stretch>
            <a:fillRect/>
          </a:stretch>
        </p:blipFill>
        <p:spPr>
          <a:xfrm>
            <a:off x="-1" y="-91414"/>
            <a:ext cx="4887550" cy="6857997"/>
          </a:xfrm>
          <a:prstGeom prst="rect">
            <a:avLst/>
          </a:prstGeom>
          <a:ln w="12700">
            <a:miter lim="400000"/>
          </a:ln>
        </p:spPr>
      </p:pic>
      <p:sp>
        <p:nvSpPr>
          <p:cNvPr id="95" name="Rectangle 7"/>
          <p:cNvSpPr/>
          <p:nvPr/>
        </p:nvSpPr>
        <p:spPr>
          <a:xfrm>
            <a:off x="7947810" y="3256110"/>
            <a:ext cx="1481959" cy="45721"/>
          </a:xfrm>
          <a:prstGeom prst="rect">
            <a:avLst/>
          </a:prstGeom>
          <a:blipFill>
            <a:blip r:embed="rId3"/>
            <a:stretch>
              <a:fillRect/>
            </a:stretch>
          </a:blipFill>
          <a:ln w="12700">
            <a:miter lim="400000"/>
          </a:ln>
        </p:spPr>
        <p:txBody>
          <a:bodyPr lIns="45719" rIns="45719" anchor="ctr"/>
          <a:lstStyle/>
          <a:p>
            <a:pPr algn="ctr">
              <a:defRPr>
                <a:solidFill>
                  <a:srgbClr val="FF0000"/>
                </a:solidFill>
              </a:defRPr>
            </a:pPr>
            <a:endParaRPr/>
          </a:p>
        </p:txBody>
      </p:sp>
      <p:grpSp>
        <p:nvGrpSpPr>
          <p:cNvPr id="98" name="Rectangle 9"/>
          <p:cNvGrpSpPr/>
          <p:nvPr/>
        </p:nvGrpSpPr>
        <p:grpSpPr>
          <a:xfrm>
            <a:off x="0" y="6639559"/>
            <a:ext cx="12192000" cy="345441"/>
            <a:chOff x="0" y="0"/>
            <a:chExt cx="12192000" cy="345440"/>
          </a:xfrm>
        </p:grpSpPr>
        <p:sp>
          <p:nvSpPr>
            <p:cNvPr id="96"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97"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99" name="Picture 8" descr="Picture 8"/>
          <p:cNvPicPr>
            <a:picLocks noChangeAspect="1"/>
          </p:cNvPicPr>
          <p:nvPr/>
        </p:nvPicPr>
        <p:blipFill>
          <a:blip r:embed="rId4"/>
          <a:stretch>
            <a:fillRect/>
          </a:stretch>
        </p:blipFill>
        <p:spPr>
          <a:xfrm>
            <a:off x="7304454" y="279874"/>
            <a:ext cx="2768674" cy="681387"/>
          </a:xfrm>
          <a:prstGeom prst="rect">
            <a:avLst/>
          </a:prstGeom>
          <a:ln w="12700">
            <a:miter lim="400000"/>
          </a:ln>
        </p:spPr>
      </p:pic>
      <p:pic>
        <p:nvPicPr>
          <p:cNvPr id="100" name="Picture 12" descr="Picture 12"/>
          <p:cNvPicPr>
            <a:picLocks noChangeAspect="1"/>
          </p:cNvPicPr>
          <p:nvPr/>
        </p:nvPicPr>
        <p:blipFill>
          <a:blip r:embed="rId5">
            <a:alphaModFix amt="20000"/>
          </a:blip>
          <a:srcRect t="27196" r="52798"/>
          <a:stretch>
            <a:fillRect/>
          </a:stretch>
        </p:blipFill>
        <p:spPr>
          <a:xfrm>
            <a:off x="5011704" y="-67161"/>
            <a:ext cx="7342230" cy="6766560"/>
          </a:xfrm>
          <a:prstGeom prst="rect">
            <a:avLst/>
          </a:prstGeom>
          <a:ln w="12700">
            <a:miter lim="400000"/>
          </a:ln>
        </p:spPr>
      </p:pic>
      <p:pic>
        <p:nvPicPr>
          <p:cNvPr id="101" name="Picture 6" descr="Picture 6"/>
          <p:cNvPicPr>
            <a:picLocks noChangeAspect="1"/>
          </p:cNvPicPr>
          <p:nvPr/>
        </p:nvPicPr>
        <p:blipFill>
          <a:blip r:embed="rId6"/>
          <a:stretch>
            <a:fillRect/>
          </a:stretch>
        </p:blipFill>
        <p:spPr>
          <a:xfrm>
            <a:off x="8161486" y="5523060"/>
            <a:ext cx="1054609" cy="1054609"/>
          </a:xfrm>
          <a:prstGeom prst="rect">
            <a:avLst/>
          </a:prstGeom>
          <a:ln w="12700">
            <a:miter lim="400000"/>
          </a:ln>
        </p:spPr>
      </p:pic>
      <p:sp>
        <p:nvSpPr>
          <p:cNvPr id="102" name="Title 1"/>
          <p:cNvSpPr txBox="1"/>
          <p:nvPr/>
        </p:nvSpPr>
        <p:spPr>
          <a:xfrm>
            <a:off x="5757392" y="4207819"/>
            <a:ext cx="5911520" cy="11263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p>
            <a:pPr algn="ctr" defTabSz="914400">
              <a:lnSpc>
                <a:spcPct val="90000"/>
              </a:lnSpc>
              <a:defRPr sz="2400">
                <a:latin typeface="Arial"/>
                <a:ea typeface="Arial"/>
                <a:cs typeface="Arial"/>
                <a:sym typeface="Arial"/>
              </a:defRPr>
            </a:pPr>
            <a:r>
              <a:rPr lang="en-US" dirty="0"/>
              <a:t>Angelina Lai and Karen Palmer</a:t>
            </a:r>
          </a:p>
          <a:p>
            <a:pPr algn="ctr" defTabSz="914400">
              <a:lnSpc>
                <a:spcPct val="90000"/>
              </a:lnSpc>
              <a:defRPr sz="2400">
                <a:latin typeface="Arial"/>
                <a:ea typeface="Arial"/>
                <a:cs typeface="Arial"/>
                <a:sym typeface="Arial"/>
              </a:defRPr>
            </a:pPr>
            <a:r>
              <a:rPr dirty="0"/>
              <a:t>WSU </a:t>
            </a:r>
            <a:r>
              <a:rPr lang="en-US" dirty="0"/>
              <a:t>Clark County </a:t>
            </a:r>
            <a:r>
              <a:rPr dirty="0"/>
              <a:t>Extension </a:t>
            </a:r>
            <a:endParaRPr sz="6000" dirty="0"/>
          </a:p>
          <a:p>
            <a:pPr algn="ctr" defTabSz="914400">
              <a:lnSpc>
                <a:spcPct val="90000"/>
              </a:lnSpc>
              <a:defRPr sz="2400">
                <a:latin typeface="Arial"/>
                <a:ea typeface="Arial"/>
                <a:cs typeface="Arial"/>
                <a:sym typeface="Arial"/>
              </a:defRPr>
            </a:pPr>
            <a:r>
              <a:rPr dirty="0"/>
              <a:t>Master Gardener Program </a:t>
            </a:r>
          </a:p>
        </p:txBody>
      </p:sp>
      <p:sp>
        <p:nvSpPr>
          <p:cNvPr id="103" name="Oval 4"/>
          <p:cNvSpPr/>
          <p:nvPr/>
        </p:nvSpPr>
        <p:spPr>
          <a:xfrm>
            <a:off x="462215" y="206293"/>
            <a:ext cx="1715500" cy="1640559"/>
          </a:xfrm>
          <a:prstGeom prst="ellipse">
            <a:avLst/>
          </a:prstGeom>
          <a:solidFill>
            <a:srgbClr val="FFFFFF">
              <a:alpha val="40000"/>
            </a:srgbClr>
          </a:solidFill>
          <a:ln w="12700">
            <a:miter lim="400000"/>
          </a:ln>
        </p:spPr>
        <p:txBody>
          <a:bodyPr lIns="45719" rIns="45719" anchor="ctr"/>
          <a:lstStyle/>
          <a:p>
            <a:pPr algn="ctr">
              <a:defRPr>
                <a:solidFill>
                  <a:srgbClr val="FFFFFF"/>
                </a:solidFill>
              </a:defRPr>
            </a:pPr>
            <a:endParaRPr/>
          </a:p>
        </p:txBody>
      </p:sp>
      <p:pic>
        <p:nvPicPr>
          <p:cNvPr id="104" name="Picture 3" descr="Picture 3"/>
          <p:cNvPicPr>
            <a:picLocks noChangeAspect="1"/>
          </p:cNvPicPr>
          <p:nvPr/>
        </p:nvPicPr>
        <p:blipFill>
          <a:blip r:embed="rId7"/>
          <a:stretch>
            <a:fillRect/>
          </a:stretch>
        </p:blipFill>
        <p:spPr>
          <a:xfrm>
            <a:off x="586370" y="354410"/>
            <a:ext cx="1467188" cy="1419261"/>
          </a:xfrm>
          <a:prstGeom prst="rect">
            <a:avLst/>
          </a:prstGeom>
          <a:ln w="12700">
            <a:miter lim="400000"/>
          </a:ln>
        </p:spPr>
      </p:pic>
      <p:sp>
        <p:nvSpPr>
          <p:cNvPr id="105" name="The Resilient Yard"/>
          <p:cNvSpPr txBox="1">
            <a:spLocks noGrp="1"/>
          </p:cNvSpPr>
          <p:nvPr>
            <p:ph type="ctrTitle"/>
          </p:nvPr>
        </p:nvSpPr>
        <p:spPr>
          <a:xfrm>
            <a:off x="5708668" y="1448439"/>
            <a:ext cx="5960244" cy="914401"/>
          </a:xfrm>
          <a:prstGeom prst="rect">
            <a:avLst/>
          </a:prstGeom>
        </p:spPr>
        <p:txBody>
          <a:bodyPr lIns="0" tIns="0" rIns="0" bIns="0"/>
          <a:lstStyle>
            <a:lvl1pPr algn="l">
              <a:defRPr>
                <a:solidFill>
                  <a:srgbClr val="AA0D35"/>
                </a:solidFill>
                <a:latin typeface="Carlito"/>
                <a:ea typeface="Carlito"/>
                <a:cs typeface="Carlito"/>
                <a:sym typeface="Carlito"/>
              </a:defRPr>
            </a:lvl1pPr>
          </a:lstStyle>
          <a:p>
            <a:r>
              <a:rPr dirty="0"/>
              <a:t>The Resilient Yard</a:t>
            </a:r>
          </a:p>
        </p:txBody>
      </p:sp>
      <p:sp>
        <p:nvSpPr>
          <p:cNvPr id="106" name="Title 1"/>
          <p:cNvSpPr txBox="1"/>
          <p:nvPr/>
        </p:nvSpPr>
        <p:spPr>
          <a:xfrm>
            <a:off x="5994102" y="2437420"/>
            <a:ext cx="5050136" cy="756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lnSpcReduction="10000"/>
          </a:bodyPr>
          <a:lstStyle>
            <a:lvl1pPr defTabSz="914400">
              <a:lnSpc>
                <a:spcPct val="90000"/>
              </a:lnSpc>
              <a:defRPr sz="2800" i="1">
                <a:solidFill>
                  <a:srgbClr val="AA0D35"/>
                </a:solidFill>
                <a:latin typeface="Carlito"/>
                <a:ea typeface="Carlito"/>
                <a:cs typeface="Carlito"/>
                <a:sym typeface="Carlito"/>
              </a:defRPr>
            </a:lvl1pPr>
          </a:lstStyle>
          <a:p>
            <a:pPr algn="ctr"/>
            <a:r>
              <a:rPr lang="en-US" dirty="0"/>
              <a:t>Protect our Pollinators from the Effects of Climate Change</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itle 1"/>
          <p:cNvSpPr txBox="1">
            <a:spLocks noGrp="1"/>
          </p:cNvSpPr>
          <p:nvPr>
            <p:ph type="ctrTitle"/>
          </p:nvPr>
        </p:nvSpPr>
        <p:spPr>
          <a:xfrm>
            <a:off x="514344" y="510012"/>
            <a:ext cx="3675647" cy="951611"/>
          </a:xfrm>
          <a:prstGeom prst="rect">
            <a:avLst/>
          </a:prstGeom>
        </p:spPr>
        <p:txBody>
          <a:bodyPr lIns="0" tIns="0" rIns="0" bIns="0" anchor="t"/>
          <a:lstStyle>
            <a:lvl1pPr algn="l">
              <a:defRPr spc="-200">
                <a:solidFill>
                  <a:srgbClr val="404040"/>
                </a:solidFill>
                <a:latin typeface="Carlito"/>
                <a:ea typeface="Carlito"/>
                <a:cs typeface="Carlito"/>
                <a:sym typeface="Carlito"/>
              </a:defRPr>
            </a:lvl1pPr>
          </a:lstStyle>
          <a:p>
            <a:r>
              <a:rPr lang="en-US" dirty="0"/>
              <a:t>Goal</a:t>
            </a:r>
            <a:r>
              <a:rPr dirty="0"/>
              <a:t>s</a:t>
            </a:r>
          </a:p>
        </p:txBody>
      </p:sp>
      <p:sp>
        <p:nvSpPr>
          <p:cNvPr id="125" name="Rectangle 7"/>
          <p:cNvSpPr/>
          <p:nvPr/>
        </p:nvSpPr>
        <p:spPr>
          <a:xfrm>
            <a:off x="632001" y="1246443"/>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128" name="Rectangle 6"/>
          <p:cNvGrpSpPr/>
          <p:nvPr/>
        </p:nvGrpSpPr>
        <p:grpSpPr>
          <a:xfrm>
            <a:off x="0" y="6639559"/>
            <a:ext cx="12192000" cy="345441"/>
            <a:chOff x="0" y="0"/>
            <a:chExt cx="12192000" cy="345440"/>
          </a:xfrm>
        </p:grpSpPr>
        <p:sp>
          <p:nvSpPr>
            <p:cNvPr id="126"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127"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129" name="Picture 13" descr="Picture 13"/>
          <p:cNvPicPr>
            <a:picLocks noChangeAspect="1"/>
          </p:cNvPicPr>
          <p:nvPr/>
        </p:nvPicPr>
        <p:blipFill>
          <a:blip r:embed="rId4"/>
          <a:stretch>
            <a:fillRect/>
          </a:stretch>
        </p:blipFill>
        <p:spPr>
          <a:xfrm>
            <a:off x="11319071" y="5900666"/>
            <a:ext cx="729697" cy="729697"/>
          </a:xfrm>
          <a:prstGeom prst="rect">
            <a:avLst/>
          </a:prstGeom>
          <a:ln w="12700">
            <a:miter lim="400000"/>
          </a:ln>
        </p:spPr>
      </p:pic>
      <p:pic>
        <p:nvPicPr>
          <p:cNvPr id="130" name="Picture 2" descr="Picture 2"/>
          <p:cNvPicPr>
            <a:picLocks noChangeAspect="1"/>
          </p:cNvPicPr>
          <p:nvPr/>
        </p:nvPicPr>
        <p:blipFill>
          <a:blip r:embed="rId5"/>
          <a:stretch>
            <a:fillRect/>
          </a:stretch>
        </p:blipFill>
        <p:spPr>
          <a:xfrm>
            <a:off x="4527229" y="496221"/>
            <a:ext cx="1536972" cy="1482726"/>
          </a:xfrm>
          <a:prstGeom prst="rect">
            <a:avLst/>
          </a:prstGeom>
          <a:ln w="12700">
            <a:miter lim="400000"/>
          </a:ln>
        </p:spPr>
      </p:pic>
      <p:sp>
        <p:nvSpPr>
          <p:cNvPr id="2" name="TextBox 1">
            <a:extLst>
              <a:ext uri="{FF2B5EF4-FFF2-40B4-BE49-F238E27FC236}">
                <a16:creationId xmlns:a16="http://schemas.microsoft.com/office/drawing/2014/main" id="{4889D998-D2FF-BF8A-EF38-DD11627E06C8}"/>
              </a:ext>
            </a:extLst>
          </p:cNvPr>
          <p:cNvSpPr txBox="1"/>
          <p:nvPr/>
        </p:nvSpPr>
        <p:spPr>
          <a:xfrm>
            <a:off x="525518" y="2312275"/>
            <a:ext cx="5875922" cy="40318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457200" rtl="0" fontAlgn="auto" latinLnBrk="0" hangingPunct="0">
              <a:lnSpc>
                <a:spcPct val="100000"/>
              </a:lnSpc>
              <a:spcBef>
                <a:spcPts val="0"/>
              </a:spcBef>
              <a:spcAft>
                <a:spcPts val="0"/>
              </a:spcAft>
              <a:buClrTx/>
              <a:buSzTx/>
              <a:buFont typeface="Wingdings" pitchFamily="2" charset="2"/>
              <a:buChar char="§"/>
              <a:tabLst/>
            </a:pPr>
            <a:r>
              <a:rPr kumimoji="0" lang="en-US" sz="32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orbel"/>
              </a:rPr>
              <a:t>Climate Change Effects on Pollinators</a:t>
            </a:r>
          </a:p>
          <a:p>
            <a:pPr marL="285750" marR="0" indent="-285750" algn="l" defTabSz="457200" rtl="0" fontAlgn="auto" latinLnBrk="0" hangingPunct="0">
              <a:lnSpc>
                <a:spcPct val="100000"/>
              </a:lnSpc>
              <a:spcBef>
                <a:spcPts val="0"/>
              </a:spcBef>
              <a:spcAft>
                <a:spcPts val="0"/>
              </a:spcAft>
              <a:buClrTx/>
              <a:buSzTx/>
              <a:buFont typeface="Wingdings" pitchFamily="2" charset="2"/>
              <a:buChar char="§"/>
              <a:tabLst/>
            </a:pPr>
            <a:r>
              <a:rPr lang="en-US" sz="3200" dirty="0">
                <a:latin typeface="Arial" panose="020B0604020202020204" pitchFamily="34" charset="0"/>
                <a:cs typeface="Arial" panose="020B0604020202020204" pitchFamily="34" charset="0"/>
              </a:rPr>
              <a:t>Flower Anatomy</a:t>
            </a:r>
          </a:p>
          <a:p>
            <a:pPr marL="285750" marR="0" indent="-285750" algn="l" defTabSz="457200" rtl="0" fontAlgn="auto" latinLnBrk="0" hangingPunct="0">
              <a:lnSpc>
                <a:spcPct val="100000"/>
              </a:lnSpc>
              <a:spcBef>
                <a:spcPts val="0"/>
              </a:spcBef>
              <a:spcAft>
                <a:spcPts val="0"/>
              </a:spcAft>
              <a:buClrTx/>
              <a:buSzTx/>
              <a:buFont typeface="Wingdings" pitchFamily="2" charset="2"/>
              <a:buChar char="§"/>
              <a:tabLst/>
            </a:pPr>
            <a:r>
              <a:rPr kumimoji="0" lang="en-US" sz="32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orbel"/>
              </a:rPr>
              <a:t>Pollination Biology</a:t>
            </a:r>
          </a:p>
          <a:p>
            <a:pPr marL="285750" marR="0" indent="-285750" algn="l" defTabSz="457200" rtl="0" fontAlgn="auto" latinLnBrk="0" hangingPunct="0">
              <a:lnSpc>
                <a:spcPct val="100000"/>
              </a:lnSpc>
              <a:spcBef>
                <a:spcPts val="0"/>
              </a:spcBef>
              <a:spcAft>
                <a:spcPts val="0"/>
              </a:spcAft>
              <a:buClrTx/>
              <a:buSzTx/>
              <a:buFont typeface="Wingdings" pitchFamily="2" charset="2"/>
              <a:buChar char="§"/>
              <a:tabLst/>
            </a:pPr>
            <a:r>
              <a:rPr lang="en-US" sz="3200" dirty="0">
                <a:latin typeface="Arial" panose="020B0604020202020204" pitchFamily="34" charset="0"/>
                <a:cs typeface="Arial" panose="020B0604020202020204" pitchFamily="34" charset="0"/>
              </a:rPr>
              <a:t>Types of Winged Pollinators</a:t>
            </a:r>
          </a:p>
          <a:p>
            <a:pPr marL="285750" marR="0" indent="-285750" algn="l" defTabSz="457200" rtl="0" fontAlgn="auto" latinLnBrk="0" hangingPunct="0">
              <a:lnSpc>
                <a:spcPct val="100000"/>
              </a:lnSpc>
              <a:spcBef>
                <a:spcPts val="0"/>
              </a:spcBef>
              <a:spcAft>
                <a:spcPts val="0"/>
              </a:spcAft>
              <a:buClrTx/>
              <a:buSzTx/>
              <a:buFont typeface="Wingdings" pitchFamily="2" charset="2"/>
              <a:buChar char="§"/>
              <a:tabLst/>
            </a:pPr>
            <a:r>
              <a:rPr kumimoji="0" lang="en-US" sz="32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orbel"/>
              </a:rPr>
              <a:t>Providing Food and Forage for Pollinators</a:t>
            </a:r>
          </a:p>
          <a:p>
            <a:pPr marL="285750" marR="0" indent="-285750" algn="l" defTabSz="457200" rtl="0" fontAlgn="auto" latinLnBrk="0" hangingPunct="0">
              <a:lnSpc>
                <a:spcPct val="100000"/>
              </a:lnSpc>
              <a:spcBef>
                <a:spcPts val="0"/>
              </a:spcBef>
              <a:spcAft>
                <a:spcPts val="0"/>
              </a:spcAft>
              <a:buClrTx/>
              <a:buSzTx/>
              <a:buFont typeface="Wingdings" pitchFamily="2" charset="2"/>
              <a:buChar char="§"/>
              <a:tabLst/>
            </a:pPr>
            <a:r>
              <a:rPr lang="en-US" sz="3200" dirty="0">
                <a:latin typeface="Arial" panose="020B0604020202020204" pitchFamily="34" charset="0"/>
                <a:cs typeface="Arial" panose="020B0604020202020204" pitchFamily="34" charset="0"/>
              </a:rPr>
              <a:t>Protecting pollinators</a:t>
            </a:r>
          </a:p>
        </p:txBody>
      </p:sp>
      <p:pic>
        <p:nvPicPr>
          <p:cNvPr id="1026" name="Picture 2">
            <a:extLst>
              <a:ext uri="{FF2B5EF4-FFF2-40B4-BE49-F238E27FC236}">
                <a16:creationId xmlns:a16="http://schemas.microsoft.com/office/drawing/2014/main" id="{F71D508E-35FD-FCD9-1E41-CAB5EA80E0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1439" y="1725567"/>
            <a:ext cx="5393907" cy="35486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Title 1"/>
          <p:cNvSpPr txBox="1">
            <a:spLocks noGrp="1"/>
          </p:cNvSpPr>
          <p:nvPr>
            <p:ph type="ctrTitle"/>
          </p:nvPr>
        </p:nvSpPr>
        <p:spPr>
          <a:xfrm>
            <a:off x="7855106" y="484208"/>
            <a:ext cx="4313697" cy="874157"/>
          </a:xfrm>
          <a:prstGeom prst="rect">
            <a:avLst/>
          </a:prstGeom>
        </p:spPr>
        <p:txBody>
          <a:bodyPr lIns="0" tIns="0" rIns="0" bIns="0" anchor="t">
            <a:normAutofit fontScale="90000"/>
          </a:bodyPr>
          <a:lstStyle>
            <a:lvl1pPr algn="l">
              <a:defRPr spc="-200">
                <a:solidFill>
                  <a:srgbClr val="404040"/>
                </a:solidFill>
                <a:latin typeface="Carlito"/>
                <a:ea typeface="Carlito"/>
                <a:cs typeface="Carlito"/>
                <a:sym typeface="Carlito"/>
              </a:defRPr>
            </a:lvl1pPr>
          </a:lstStyle>
          <a:p>
            <a:r>
              <a:rPr lang="en-US" dirty="0"/>
              <a:t>Climate Change?</a:t>
            </a:r>
            <a:endParaRPr dirty="0"/>
          </a:p>
        </p:txBody>
      </p:sp>
      <p:sp>
        <p:nvSpPr>
          <p:cNvPr id="150" name="Rectangle 7"/>
          <p:cNvSpPr/>
          <p:nvPr/>
        </p:nvSpPr>
        <p:spPr>
          <a:xfrm>
            <a:off x="6476055" y="2084410"/>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153" name="Rectangle 6"/>
          <p:cNvGrpSpPr/>
          <p:nvPr/>
        </p:nvGrpSpPr>
        <p:grpSpPr>
          <a:xfrm>
            <a:off x="0" y="6639559"/>
            <a:ext cx="12192000" cy="345441"/>
            <a:chOff x="0" y="0"/>
            <a:chExt cx="12192000" cy="345440"/>
          </a:xfrm>
        </p:grpSpPr>
        <p:sp>
          <p:nvSpPr>
            <p:cNvPr id="151"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152"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154" name="Picture 13" descr="Picture 13"/>
          <p:cNvPicPr>
            <a:picLocks noChangeAspect="1"/>
          </p:cNvPicPr>
          <p:nvPr/>
        </p:nvPicPr>
        <p:blipFill>
          <a:blip r:embed="rId4"/>
          <a:stretch>
            <a:fillRect/>
          </a:stretch>
        </p:blipFill>
        <p:spPr>
          <a:xfrm>
            <a:off x="92886" y="185311"/>
            <a:ext cx="729697" cy="729697"/>
          </a:xfrm>
          <a:prstGeom prst="rect">
            <a:avLst/>
          </a:prstGeom>
          <a:ln w="12700">
            <a:miter lim="400000"/>
          </a:ln>
        </p:spPr>
      </p:pic>
      <p:sp>
        <p:nvSpPr>
          <p:cNvPr id="155" name="Subtitle 2"/>
          <p:cNvSpPr txBox="1"/>
          <p:nvPr/>
        </p:nvSpPr>
        <p:spPr>
          <a:xfrm>
            <a:off x="8013641" y="1314463"/>
            <a:ext cx="3708631"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spcBef>
                <a:spcPts val="200"/>
              </a:spcBef>
              <a:defRPr sz="2400">
                <a:solidFill>
                  <a:srgbClr val="626E74"/>
                </a:solidFill>
                <a:latin typeface="Arial"/>
                <a:ea typeface="Arial"/>
                <a:cs typeface="Arial"/>
                <a:sym typeface="Arial"/>
              </a:defRPr>
            </a:lvl1pPr>
          </a:lstStyle>
          <a:p>
            <a:r>
              <a:rPr dirty="0">
                <a:solidFill>
                  <a:schemeClr val="tx1"/>
                </a:solidFill>
              </a:rPr>
              <a:t>Greenhouse gasses trap the heat from the sun.</a:t>
            </a:r>
          </a:p>
        </p:txBody>
      </p:sp>
      <p:sp>
        <p:nvSpPr>
          <p:cNvPr id="156" name="Subtitle 2"/>
          <p:cNvSpPr txBox="1"/>
          <p:nvPr/>
        </p:nvSpPr>
        <p:spPr>
          <a:xfrm>
            <a:off x="7891204" y="2541572"/>
            <a:ext cx="4301460" cy="17371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lnSpc>
                <a:spcPct val="150000"/>
              </a:lnSpc>
              <a:spcBef>
                <a:spcPts val="200"/>
              </a:spcBef>
              <a:buClr>
                <a:srgbClr val="C00000"/>
              </a:buClr>
              <a:buSzPct val="100000"/>
              <a:buChar char="▪"/>
              <a:defRPr sz="2400">
                <a:solidFill>
                  <a:srgbClr val="626E74"/>
                </a:solidFill>
                <a:latin typeface="Arial"/>
                <a:ea typeface="Arial"/>
                <a:cs typeface="Arial"/>
                <a:sym typeface="Arial"/>
              </a:defRPr>
            </a:pPr>
            <a:r>
              <a:rPr dirty="0">
                <a:solidFill>
                  <a:schemeClr val="tx1"/>
                </a:solidFill>
              </a:rPr>
              <a:t>Carbon Dioxide (CO</a:t>
            </a:r>
            <a:r>
              <a:rPr sz="1800" dirty="0">
                <a:solidFill>
                  <a:schemeClr val="tx1"/>
                </a:solidFill>
              </a:rPr>
              <a:t>2</a:t>
            </a:r>
            <a:r>
              <a:rPr dirty="0">
                <a:solidFill>
                  <a:schemeClr val="tx1"/>
                </a:solidFill>
              </a:rPr>
              <a:t>) ~</a:t>
            </a:r>
            <a:r>
              <a:rPr sz="1800" dirty="0">
                <a:solidFill>
                  <a:schemeClr val="tx1"/>
                </a:solidFill>
              </a:rPr>
              <a:t>80%</a:t>
            </a:r>
          </a:p>
          <a:p>
            <a:pPr marL="342900" indent="-342900">
              <a:lnSpc>
                <a:spcPct val="150000"/>
              </a:lnSpc>
              <a:spcBef>
                <a:spcPts val="200"/>
              </a:spcBef>
              <a:buClr>
                <a:srgbClr val="C00000"/>
              </a:buClr>
              <a:buSzPct val="100000"/>
              <a:buChar char="▪"/>
              <a:defRPr sz="2400">
                <a:solidFill>
                  <a:srgbClr val="626E74"/>
                </a:solidFill>
                <a:latin typeface="Arial"/>
                <a:ea typeface="Arial"/>
                <a:cs typeface="Arial"/>
                <a:sym typeface="Arial"/>
              </a:defRPr>
            </a:pPr>
            <a:r>
              <a:rPr dirty="0">
                <a:solidFill>
                  <a:schemeClr val="tx1"/>
                </a:solidFill>
              </a:rPr>
              <a:t>Methane (CH</a:t>
            </a:r>
            <a:r>
              <a:rPr sz="1800" dirty="0">
                <a:solidFill>
                  <a:schemeClr val="tx1"/>
                </a:solidFill>
              </a:rPr>
              <a:t>4</a:t>
            </a:r>
            <a:r>
              <a:rPr dirty="0">
                <a:solidFill>
                  <a:schemeClr val="tx1"/>
                </a:solidFill>
              </a:rPr>
              <a:t>) </a:t>
            </a:r>
            <a:r>
              <a:rPr sz="1800" dirty="0">
                <a:solidFill>
                  <a:schemeClr val="tx1"/>
                </a:solidFill>
              </a:rPr>
              <a:t>~12%</a:t>
            </a:r>
            <a:endParaRPr sz="2800" dirty="0">
              <a:solidFill>
                <a:schemeClr val="tx1"/>
              </a:solidFill>
            </a:endParaRPr>
          </a:p>
          <a:p>
            <a:pPr marL="342900" indent="-342900">
              <a:lnSpc>
                <a:spcPct val="150000"/>
              </a:lnSpc>
              <a:spcBef>
                <a:spcPts val="200"/>
              </a:spcBef>
              <a:buClr>
                <a:srgbClr val="C00000"/>
              </a:buClr>
              <a:buSzPct val="100000"/>
              <a:buChar char="▪"/>
              <a:defRPr sz="2400">
                <a:solidFill>
                  <a:srgbClr val="626E74"/>
                </a:solidFill>
                <a:latin typeface="Arial"/>
                <a:ea typeface="Arial"/>
                <a:cs typeface="Arial"/>
                <a:sym typeface="Arial"/>
              </a:defRPr>
            </a:pPr>
            <a:r>
              <a:rPr dirty="0">
                <a:solidFill>
                  <a:schemeClr val="tx1"/>
                </a:solidFill>
              </a:rPr>
              <a:t>Nitrous Oxide (N</a:t>
            </a:r>
            <a:r>
              <a:rPr sz="1800" dirty="0">
                <a:solidFill>
                  <a:schemeClr val="tx1"/>
                </a:solidFill>
              </a:rPr>
              <a:t>2</a:t>
            </a:r>
            <a:r>
              <a:rPr dirty="0">
                <a:solidFill>
                  <a:schemeClr val="tx1"/>
                </a:solidFill>
              </a:rPr>
              <a:t>O) </a:t>
            </a:r>
            <a:r>
              <a:rPr sz="1800" dirty="0">
                <a:solidFill>
                  <a:schemeClr val="tx1"/>
                </a:solidFill>
              </a:rPr>
              <a:t>~6%</a:t>
            </a:r>
          </a:p>
        </p:txBody>
      </p:sp>
      <p:pic>
        <p:nvPicPr>
          <p:cNvPr id="157" name="image7-2.png" descr="image7-2.png"/>
          <p:cNvPicPr>
            <a:picLocks noChangeAspect="1"/>
          </p:cNvPicPr>
          <p:nvPr/>
        </p:nvPicPr>
        <p:blipFill>
          <a:blip r:embed="rId5"/>
          <a:stretch>
            <a:fillRect/>
          </a:stretch>
        </p:blipFill>
        <p:spPr>
          <a:xfrm>
            <a:off x="12880" y="12699"/>
            <a:ext cx="7801427" cy="6753111"/>
          </a:xfrm>
          <a:prstGeom prst="rect">
            <a:avLst/>
          </a:prstGeom>
          <a:ln w="12700">
            <a:miter lim="400000"/>
          </a:ln>
        </p:spPr>
      </p:pic>
      <p:sp>
        <p:nvSpPr>
          <p:cNvPr id="158" name="Subtitle 2"/>
          <p:cNvSpPr txBox="1"/>
          <p:nvPr/>
        </p:nvSpPr>
        <p:spPr>
          <a:xfrm>
            <a:off x="8013641" y="4520710"/>
            <a:ext cx="4107385" cy="1159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spcBef>
                <a:spcPts val="200"/>
              </a:spcBef>
              <a:defRPr sz="2200">
                <a:solidFill>
                  <a:srgbClr val="626E74"/>
                </a:solidFill>
                <a:latin typeface="Arial"/>
                <a:ea typeface="Arial"/>
                <a:cs typeface="Arial"/>
                <a:sym typeface="Arial"/>
              </a:defRPr>
            </a:pPr>
            <a:r>
              <a:rPr i="1" dirty="0">
                <a:solidFill>
                  <a:schemeClr val="tx1"/>
                </a:solidFill>
              </a:rPr>
              <a:t>Note</a:t>
            </a:r>
            <a:r>
              <a:rPr dirty="0">
                <a:solidFill>
                  <a:schemeClr val="tx1"/>
                </a:solidFill>
              </a:rPr>
              <a:t>:</a:t>
            </a:r>
          </a:p>
          <a:p>
            <a:pPr>
              <a:spcBef>
                <a:spcPts val="200"/>
              </a:spcBef>
              <a:defRPr sz="2200">
                <a:solidFill>
                  <a:srgbClr val="626E74"/>
                </a:solidFill>
                <a:latin typeface="Arial"/>
                <a:ea typeface="Arial"/>
                <a:cs typeface="Arial"/>
                <a:sym typeface="Arial"/>
              </a:defRPr>
            </a:pPr>
            <a:r>
              <a:rPr dirty="0">
                <a:solidFill>
                  <a:schemeClr val="tx1"/>
                </a:solidFill>
              </a:rPr>
              <a:t>Earth’s carbon doesn’t change</a:t>
            </a:r>
            <a:r>
              <a:rPr lang="en-US" dirty="0">
                <a:solidFill>
                  <a:schemeClr val="tx1"/>
                </a:solidFill>
              </a:rPr>
              <a:t>,</a:t>
            </a:r>
            <a:endParaRPr dirty="0">
              <a:solidFill>
                <a:schemeClr val="tx1"/>
              </a:solidFill>
            </a:endParaRPr>
          </a:p>
          <a:p>
            <a:pPr>
              <a:spcBef>
                <a:spcPts val="200"/>
              </a:spcBef>
              <a:defRPr sz="2200">
                <a:solidFill>
                  <a:srgbClr val="626E74"/>
                </a:solidFill>
                <a:latin typeface="Arial"/>
                <a:ea typeface="Arial"/>
                <a:cs typeface="Arial"/>
                <a:sym typeface="Arial"/>
              </a:defRPr>
            </a:pPr>
            <a:r>
              <a:rPr dirty="0">
                <a:solidFill>
                  <a:schemeClr val="tx1"/>
                </a:solidFill>
              </a:rPr>
              <a:t>Solid/liquid to gas is the issue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itle 1"/>
          <p:cNvSpPr txBox="1">
            <a:spLocks noGrp="1"/>
          </p:cNvSpPr>
          <p:nvPr>
            <p:ph type="ctrTitle"/>
          </p:nvPr>
        </p:nvSpPr>
        <p:spPr>
          <a:xfrm>
            <a:off x="330473" y="491427"/>
            <a:ext cx="9583548" cy="918055"/>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sz="5400" dirty="0"/>
              <a:t>Climate Change Impact on Pollinators</a:t>
            </a:r>
            <a:endParaRPr sz="5400" dirty="0"/>
          </a:p>
        </p:txBody>
      </p:sp>
      <p:sp>
        <p:nvSpPr>
          <p:cNvPr id="165" name="Rectangle 7"/>
          <p:cNvSpPr/>
          <p:nvPr/>
        </p:nvSpPr>
        <p:spPr>
          <a:xfrm>
            <a:off x="398798" y="1241826"/>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168" name="Rectangle 6"/>
          <p:cNvGrpSpPr/>
          <p:nvPr/>
        </p:nvGrpSpPr>
        <p:grpSpPr>
          <a:xfrm>
            <a:off x="0" y="6639559"/>
            <a:ext cx="12192000" cy="345441"/>
            <a:chOff x="0" y="0"/>
            <a:chExt cx="12192000" cy="345440"/>
          </a:xfrm>
        </p:grpSpPr>
        <p:sp>
          <p:nvSpPr>
            <p:cNvPr id="166"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167"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169" name="Picture 13" descr="Picture 13"/>
          <p:cNvPicPr>
            <a:picLocks noChangeAspect="1"/>
          </p:cNvPicPr>
          <p:nvPr/>
        </p:nvPicPr>
        <p:blipFill>
          <a:blip r:embed="rId4"/>
          <a:stretch>
            <a:fillRect/>
          </a:stretch>
        </p:blipFill>
        <p:spPr>
          <a:xfrm>
            <a:off x="11341796" y="5923391"/>
            <a:ext cx="729697" cy="729697"/>
          </a:xfrm>
          <a:prstGeom prst="rect">
            <a:avLst/>
          </a:prstGeom>
          <a:ln w="12700">
            <a:miter lim="400000"/>
          </a:ln>
        </p:spPr>
      </p:pic>
      <p:sp>
        <p:nvSpPr>
          <p:cNvPr id="171" name="Subtitle 2"/>
          <p:cNvSpPr txBox="1"/>
          <p:nvPr/>
        </p:nvSpPr>
        <p:spPr>
          <a:xfrm>
            <a:off x="330472" y="1874641"/>
            <a:ext cx="4967785" cy="35907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sz="3200" dirty="0">
                <a:solidFill>
                  <a:schemeClr val="tx1"/>
                </a:solidFill>
              </a:rPr>
              <a:t>Plants </a:t>
            </a:r>
            <a:r>
              <a:rPr lang="en-US" sz="3200" dirty="0">
                <a:solidFill>
                  <a:schemeClr val="tx1"/>
                </a:solidFill>
              </a:rPr>
              <a:t>bloom sooner, limiting pollinator food</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Drought causes less nectar, so pollinators get fewer calories</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Extreme rainfall reduces flight time for pollinators</a:t>
            </a:r>
            <a:endParaRPr sz="3200" dirty="0">
              <a:solidFill>
                <a:schemeClr val="tx1"/>
              </a:solidFill>
            </a:endParaRPr>
          </a:p>
        </p:txBody>
      </p:sp>
      <p:sp>
        <p:nvSpPr>
          <p:cNvPr id="2" name="TextBox 1">
            <a:extLst>
              <a:ext uri="{FF2B5EF4-FFF2-40B4-BE49-F238E27FC236}">
                <a16:creationId xmlns:a16="http://schemas.microsoft.com/office/drawing/2014/main" id="{8C4FFBE9-6DBD-C037-35A7-4126D09A6C05}"/>
              </a:ext>
            </a:extLst>
          </p:cNvPr>
          <p:cNvSpPr txBox="1"/>
          <p:nvPr/>
        </p:nvSpPr>
        <p:spPr>
          <a:xfrm>
            <a:off x="419100" y="6288239"/>
            <a:ext cx="364458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Source: </a:t>
            </a:r>
            <a:r>
              <a:rPr kumimoji="0" lang="en-US" sz="1800" b="0" i="0" u="none" strike="noStrike" cap="none" spc="0" normalizeH="0" baseline="0" dirty="0" err="1">
                <a:ln>
                  <a:noFill/>
                </a:ln>
                <a:solidFill>
                  <a:srgbClr val="000000"/>
                </a:solidFill>
                <a:effectLst/>
                <a:uFillTx/>
                <a:latin typeface="Corbel"/>
                <a:ea typeface="Corbel"/>
                <a:cs typeface="Corbel"/>
                <a:sym typeface="Corbel"/>
              </a:rPr>
              <a:t>www.climatehubs.USDA.gov</a:t>
            </a:r>
            <a:endParaRPr kumimoji="0" lang="en-US" sz="1800" b="0" i="0" u="none" strike="noStrike" cap="none" spc="0" normalizeH="0" baseline="0" dirty="0">
              <a:ln>
                <a:noFill/>
              </a:ln>
              <a:solidFill>
                <a:srgbClr val="000000"/>
              </a:solidFill>
              <a:effectLst/>
              <a:uFillTx/>
              <a:latin typeface="Corbel"/>
              <a:ea typeface="Corbel"/>
              <a:cs typeface="Corbel"/>
              <a:sym typeface="Corbel"/>
            </a:endParaRPr>
          </a:p>
        </p:txBody>
      </p:sp>
      <p:pic>
        <p:nvPicPr>
          <p:cNvPr id="4" name="Picture 3" descr="A butterfly on a sunflower&#10;&#10;Description automatically generated">
            <a:extLst>
              <a:ext uri="{FF2B5EF4-FFF2-40B4-BE49-F238E27FC236}">
                <a16:creationId xmlns:a16="http://schemas.microsoft.com/office/drawing/2014/main" id="{50CA2BDA-981D-D214-459A-02FC2E3652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8257" y="1672486"/>
            <a:ext cx="6312297" cy="4208198"/>
          </a:xfrm>
          <a:prstGeom prst="rect">
            <a:avLst/>
          </a:prstGeom>
        </p:spPr>
      </p:pic>
      <p:pic>
        <p:nvPicPr>
          <p:cNvPr id="3" name="Picture 2" descr="Picture 2">
            <a:extLst>
              <a:ext uri="{FF2B5EF4-FFF2-40B4-BE49-F238E27FC236}">
                <a16:creationId xmlns:a16="http://schemas.microsoft.com/office/drawing/2014/main" id="{1C6284BE-34C5-B4FF-FBF2-17A89CBF7EFC}"/>
              </a:ext>
            </a:extLst>
          </p:cNvPr>
          <p:cNvPicPr>
            <a:picLocks noChangeAspect="1"/>
          </p:cNvPicPr>
          <p:nvPr/>
        </p:nvPicPr>
        <p:blipFill>
          <a:blip r:embed="rId6"/>
          <a:stretch>
            <a:fillRect/>
          </a:stretch>
        </p:blipFill>
        <p:spPr>
          <a:xfrm>
            <a:off x="10073582" y="147053"/>
            <a:ext cx="1536972" cy="1482726"/>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Title 1"/>
          <p:cNvSpPr txBox="1">
            <a:spLocks noGrp="1"/>
          </p:cNvSpPr>
          <p:nvPr>
            <p:ph type="ctrTitle"/>
          </p:nvPr>
        </p:nvSpPr>
        <p:spPr>
          <a:xfrm>
            <a:off x="461247" y="414622"/>
            <a:ext cx="6278457" cy="1041356"/>
          </a:xfrm>
          <a:prstGeom prst="rect">
            <a:avLst/>
          </a:prstGeom>
        </p:spPr>
        <p:txBody>
          <a:bodyPr lIns="0" tIns="0" rIns="0" bIns="0" anchor="t"/>
          <a:lstStyle>
            <a:lvl1pPr algn="l">
              <a:defRPr i="1" spc="-200">
                <a:solidFill>
                  <a:srgbClr val="404040"/>
                </a:solidFill>
                <a:latin typeface="Carlito"/>
                <a:ea typeface="Carlito"/>
                <a:cs typeface="Carlito"/>
                <a:sym typeface="Carlito"/>
              </a:defRPr>
            </a:lvl1pPr>
          </a:lstStyle>
          <a:p>
            <a:r>
              <a:rPr lang="en-US" i="0" dirty="0"/>
              <a:t>Why should we care?</a:t>
            </a:r>
            <a:endParaRPr i="0" dirty="0"/>
          </a:p>
        </p:txBody>
      </p:sp>
      <p:sp>
        <p:nvSpPr>
          <p:cNvPr id="231" name="Rectangle 7"/>
          <p:cNvSpPr/>
          <p:nvPr/>
        </p:nvSpPr>
        <p:spPr>
          <a:xfrm>
            <a:off x="614890" y="1145012"/>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234" name="Rectangle 6"/>
          <p:cNvGrpSpPr/>
          <p:nvPr/>
        </p:nvGrpSpPr>
        <p:grpSpPr>
          <a:xfrm>
            <a:off x="0" y="6658291"/>
            <a:ext cx="12192000" cy="345441"/>
            <a:chOff x="0" y="0"/>
            <a:chExt cx="12192000" cy="345440"/>
          </a:xfrm>
        </p:grpSpPr>
        <p:sp>
          <p:nvSpPr>
            <p:cNvPr id="232"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33"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235" name="Picture 13" descr="Picture 13"/>
          <p:cNvPicPr>
            <a:picLocks noChangeAspect="1"/>
          </p:cNvPicPr>
          <p:nvPr/>
        </p:nvPicPr>
        <p:blipFill>
          <a:blip r:embed="rId4"/>
          <a:stretch>
            <a:fillRect/>
          </a:stretch>
        </p:blipFill>
        <p:spPr>
          <a:xfrm>
            <a:off x="11319071" y="5900666"/>
            <a:ext cx="729697" cy="729697"/>
          </a:xfrm>
          <a:prstGeom prst="rect">
            <a:avLst/>
          </a:prstGeom>
          <a:ln w="12700">
            <a:miter lim="400000"/>
          </a:ln>
        </p:spPr>
      </p:pic>
      <p:sp>
        <p:nvSpPr>
          <p:cNvPr id="236" name="Subtitle 2"/>
          <p:cNvSpPr txBox="1"/>
          <p:nvPr/>
        </p:nvSpPr>
        <p:spPr>
          <a:xfrm>
            <a:off x="360891" y="1526378"/>
            <a:ext cx="5608110" cy="40831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spcBef>
                <a:spcPts val="200"/>
              </a:spcBef>
              <a:buClr>
                <a:srgbClr val="C00000"/>
              </a:buClr>
              <a:buSzPct val="100000"/>
              <a:buChar char="▪"/>
              <a:defRPr sz="2800">
                <a:solidFill>
                  <a:srgbClr val="626E74"/>
                </a:solidFill>
                <a:latin typeface="Arial"/>
                <a:ea typeface="Arial"/>
                <a:cs typeface="Arial"/>
                <a:sym typeface="Arial"/>
              </a:defRPr>
            </a:pPr>
            <a:r>
              <a:rPr lang="en-US" sz="3200" dirty="0">
                <a:solidFill>
                  <a:schemeClr val="tx1"/>
                </a:solidFill>
              </a:rPr>
              <a:t>They are just “bugs” after all!</a:t>
            </a:r>
            <a:endParaRPr sz="3200" dirty="0">
              <a:solidFill>
                <a:schemeClr val="tx1"/>
              </a:solidFill>
            </a:endParaRPr>
          </a:p>
          <a:p>
            <a:pPr marL="800100" lvl="1"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Most plants reproduce by flowers. Per USDA, 1 out of every 3 bites of food we consume depends on the work of pollinators.</a:t>
            </a:r>
            <a:endParaRPr sz="3200" dirty="0">
              <a:solidFill>
                <a:schemeClr val="tx1"/>
              </a:solidFill>
            </a:endParaRPr>
          </a:p>
          <a:p>
            <a:pPr marL="342900" indent="-342900">
              <a:spcBef>
                <a:spcPts val="200"/>
              </a:spcBef>
              <a:buClr>
                <a:srgbClr val="C00000"/>
              </a:buClr>
              <a:buSzPct val="100000"/>
              <a:buChar char="▪"/>
              <a:defRPr sz="2800">
                <a:solidFill>
                  <a:srgbClr val="626E74"/>
                </a:solidFill>
                <a:latin typeface="Arial"/>
                <a:ea typeface="Arial"/>
                <a:cs typeface="Arial"/>
                <a:sym typeface="Arial"/>
              </a:defRPr>
            </a:pPr>
            <a:r>
              <a:rPr lang="en-US" sz="3200" dirty="0">
                <a:solidFill>
                  <a:schemeClr val="tx1"/>
                </a:solidFill>
              </a:rPr>
              <a:t>So, if you want to eat, you SHOULD care!</a:t>
            </a:r>
            <a:endParaRPr sz="3200" dirty="0">
              <a:solidFill>
                <a:schemeClr val="tx1"/>
              </a:solidFill>
            </a:endParaRPr>
          </a:p>
        </p:txBody>
      </p:sp>
      <p:pic>
        <p:nvPicPr>
          <p:cNvPr id="2050" name="Picture 2">
            <a:extLst>
              <a:ext uri="{FF2B5EF4-FFF2-40B4-BE49-F238E27FC236}">
                <a16:creationId xmlns:a16="http://schemas.microsoft.com/office/drawing/2014/main" id="{D5167D05-EDC9-F9B6-58FA-361B7D90E2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3000" y="1395172"/>
            <a:ext cx="5969000" cy="5003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2">
            <a:extLst>
              <a:ext uri="{FF2B5EF4-FFF2-40B4-BE49-F238E27FC236}">
                <a16:creationId xmlns:a16="http://schemas.microsoft.com/office/drawing/2014/main" id="{F4912DEF-BE61-7C6A-86E4-8E70B95DD5A8}"/>
              </a:ext>
            </a:extLst>
          </p:cNvPr>
          <p:cNvPicPr>
            <a:picLocks noChangeAspect="1"/>
          </p:cNvPicPr>
          <p:nvPr/>
        </p:nvPicPr>
        <p:blipFill>
          <a:blip r:embed="rId6"/>
          <a:stretch>
            <a:fillRect/>
          </a:stretch>
        </p:blipFill>
        <p:spPr>
          <a:xfrm>
            <a:off x="10624315" y="264285"/>
            <a:ext cx="1106438" cy="1067387"/>
          </a:xfrm>
          <a:prstGeom prst="rect">
            <a:avLst/>
          </a:prstGeom>
          <a:ln w="12700">
            <a:miter lim="400000"/>
          </a:ln>
        </p:spPr>
      </p:pic>
      <p:sp>
        <p:nvSpPr>
          <p:cNvPr id="3" name="TextBox 2">
            <a:extLst>
              <a:ext uri="{FF2B5EF4-FFF2-40B4-BE49-F238E27FC236}">
                <a16:creationId xmlns:a16="http://schemas.microsoft.com/office/drawing/2014/main" id="{491F35E9-7100-72A9-6775-06004947DBAE}"/>
              </a:ext>
            </a:extLst>
          </p:cNvPr>
          <p:cNvSpPr txBox="1"/>
          <p:nvPr/>
        </p:nvSpPr>
        <p:spPr>
          <a:xfrm>
            <a:off x="360891" y="6214307"/>
            <a:ext cx="489524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USDA: </a:t>
            </a:r>
            <a:r>
              <a:rPr kumimoji="0" lang="en-US" sz="1800" b="0" i="0" u="none" strike="noStrike" cap="none" spc="0" normalizeH="0" baseline="0" dirty="0" err="1">
                <a:ln>
                  <a:noFill/>
                </a:ln>
                <a:solidFill>
                  <a:srgbClr val="000000"/>
                </a:solidFill>
                <a:effectLst/>
                <a:uFillTx/>
                <a:latin typeface="Corbel"/>
                <a:ea typeface="Corbel"/>
                <a:cs typeface="Corbel"/>
                <a:sym typeface="Corbel"/>
              </a:rPr>
              <a:t>www.usda.gov</a:t>
            </a:r>
            <a:r>
              <a:rPr kumimoji="0" lang="en-US" sz="1800" b="0" i="0" u="none" strike="noStrike" cap="none" spc="0" normalizeH="0" baseline="0" dirty="0">
                <a:ln>
                  <a:noFill/>
                </a:ln>
                <a:solidFill>
                  <a:srgbClr val="000000"/>
                </a:solidFill>
                <a:effectLst/>
                <a:uFillTx/>
                <a:latin typeface="Corbel"/>
                <a:ea typeface="Corbel"/>
                <a:cs typeface="Corbel"/>
                <a:sym typeface="Corbel"/>
              </a:rPr>
              <a:t>/peoples-garden/pollinators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Title 1"/>
          <p:cNvSpPr txBox="1">
            <a:spLocks noGrp="1"/>
          </p:cNvSpPr>
          <p:nvPr>
            <p:ph type="ctrTitle"/>
          </p:nvPr>
        </p:nvSpPr>
        <p:spPr>
          <a:xfrm>
            <a:off x="396765" y="421521"/>
            <a:ext cx="5362236" cy="866169"/>
          </a:xfrm>
          <a:prstGeom prst="rect">
            <a:avLst/>
          </a:prstGeom>
        </p:spPr>
        <p:txBody>
          <a:bodyPr lIns="0" tIns="0" rIns="0" bIns="0" anchor="t">
            <a:normAutofit/>
          </a:bodyPr>
          <a:lstStyle>
            <a:lvl1pPr algn="l">
              <a:defRPr spc="-200">
                <a:solidFill>
                  <a:srgbClr val="404040"/>
                </a:solidFill>
                <a:latin typeface="Carlito"/>
                <a:ea typeface="Carlito"/>
                <a:cs typeface="Carlito"/>
                <a:sym typeface="Carlito"/>
              </a:defRPr>
            </a:lvl1pPr>
          </a:lstStyle>
          <a:p>
            <a:r>
              <a:rPr lang="en-US" dirty="0"/>
              <a:t>Flower Anatomy</a:t>
            </a:r>
            <a:endParaRPr dirty="0"/>
          </a:p>
        </p:txBody>
      </p:sp>
      <p:sp>
        <p:nvSpPr>
          <p:cNvPr id="242" name="Rectangle 7"/>
          <p:cNvSpPr/>
          <p:nvPr/>
        </p:nvSpPr>
        <p:spPr>
          <a:xfrm>
            <a:off x="422621" y="1211806"/>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245" name="Rectangle 6"/>
          <p:cNvGrpSpPr/>
          <p:nvPr/>
        </p:nvGrpSpPr>
        <p:grpSpPr>
          <a:xfrm>
            <a:off x="422621" y="6762158"/>
            <a:ext cx="11749514" cy="137682"/>
            <a:chOff x="0" y="0"/>
            <a:chExt cx="12192000" cy="345440"/>
          </a:xfrm>
        </p:grpSpPr>
        <p:sp>
          <p:nvSpPr>
            <p:cNvPr id="243"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44"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246" name="Picture 13" descr="Picture 13"/>
          <p:cNvPicPr>
            <a:picLocks noChangeAspect="1"/>
          </p:cNvPicPr>
          <p:nvPr/>
        </p:nvPicPr>
        <p:blipFill>
          <a:blip r:embed="rId4"/>
          <a:stretch>
            <a:fillRect/>
          </a:stretch>
        </p:blipFill>
        <p:spPr>
          <a:xfrm>
            <a:off x="11319071" y="5900666"/>
            <a:ext cx="729697" cy="729697"/>
          </a:xfrm>
          <a:prstGeom prst="rect">
            <a:avLst/>
          </a:prstGeom>
          <a:ln w="12700">
            <a:miter lim="400000"/>
          </a:ln>
        </p:spPr>
      </p:pic>
      <p:sp>
        <p:nvSpPr>
          <p:cNvPr id="247" name="Subtitle 2"/>
          <p:cNvSpPr txBox="1"/>
          <p:nvPr/>
        </p:nvSpPr>
        <p:spPr>
          <a:xfrm>
            <a:off x="143232" y="1176449"/>
            <a:ext cx="5539279" cy="5093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spcBef>
                <a:spcPts val="200"/>
              </a:spcBef>
              <a:buClr>
                <a:srgbClr val="C00000"/>
              </a:buClr>
              <a:buSzPct val="100000"/>
              <a:buFontTx/>
              <a:buChar char="▪"/>
              <a:defRPr sz="2800">
                <a:solidFill>
                  <a:srgbClr val="626E74"/>
                </a:solidFill>
                <a:latin typeface="Arial"/>
                <a:ea typeface="Arial"/>
                <a:cs typeface="Arial"/>
                <a:sym typeface="Arial"/>
              </a:defRPr>
            </a:pPr>
            <a:r>
              <a:rPr lang="en-US" sz="3200" dirty="0">
                <a:solidFill>
                  <a:schemeClr val="tx1"/>
                </a:solidFill>
              </a:rPr>
              <a:t>Sepals protect the flower bud and attract pollinators</a:t>
            </a:r>
          </a:p>
          <a:p>
            <a:pPr marL="342900" indent="-342900">
              <a:spcBef>
                <a:spcPts val="200"/>
              </a:spcBef>
              <a:buClr>
                <a:srgbClr val="C00000"/>
              </a:buClr>
              <a:buSzPct val="100000"/>
              <a:buChar char="▪"/>
              <a:defRPr sz="2800">
                <a:solidFill>
                  <a:srgbClr val="626E74"/>
                </a:solidFill>
                <a:latin typeface="Arial"/>
                <a:ea typeface="Arial"/>
                <a:cs typeface="Arial"/>
                <a:sym typeface="Arial"/>
              </a:defRPr>
            </a:pPr>
            <a:r>
              <a:rPr lang="en-US" sz="3200" dirty="0">
                <a:solidFill>
                  <a:schemeClr val="tx1"/>
                </a:solidFill>
              </a:rPr>
              <a:t>Pistil is the female part; consists of stigma, style, ovule</a:t>
            </a:r>
          </a:p>
          <a:p>
            <a:pPr marL="342900" indent="-342900">
              <a:spcBef>
                <a:spcPts val="200"/>
              </a:spcBef>
              <a:buClr>
                <a:srgbClr val="C00000"/>
              </a:buClr>
              <a:buSzPct val="100000"/>
              <a:buChar char="▪"/>
              <a:defRPr sz="2800">
                <a:solidFill>
                  <a:srgbClr val="626E74"/>
                </a:solidFill>
                <a:latin typeface="Arial"/>
                <a:ea typeface="Arial"/>
                <a:cs typeface="Arial"/>
                <a:sym typeface="Arial"/>
              </a:defRPr>
            </a:pPr>
            <a:r>
              <a:rPr lang="en-US" sz="3200" dirty="0">
                <a:solidFill>
                  <a:schemeClr val="tx1"/>
                </a:solidFill>
              </a:rPr>
              <a:t>Stamen is the male part; consists of anther, filament</a:t>
            </a:r>
          </a:p>
          <a:p>
            <a:pPr marL="342900" indent="-342900">
              <a:spcBef>
                <a:spcPts val="200"/>
              </a:spcBef>
              <a:buClr>
                <a:srgbClr val="C00000"/>
              </a:buClr>
              <a:buSzPct val="100000"/>
              <a:buChar char="▪"/>
              <a:defRPr sz="2800">
                <a:solidFill>
                  <a:srgbClr val="626E74"/>
                </a:solidFill>
                <a:latin typeface="Arial"/>
                <a:ea typeface="Arial"/>
                <a:cs typeface="Arial"/>
                <a:sym typeface="Arial"/>
              </a:defRPr>
            </a:pPr>
            <a:r>
              <a:rPr lang="en-US" sz="3200" dirty="0">
                <a:solidFill>
                  <a:schemeClr val="tx1"/>
                </a:solidFill>
              </a:rPr>
              <a:t>Pollen sticks in stigma; provides food for pollinators and produces new seedling</a:t>
            </a:r>
            <a:endParaRPr sz="3200" dirty="0">
              <a:solidFill>
                <a:schemeClr val="tx1"/>
              </a:solidFill>
            </a:endParaRPr>
          </a:p>
        </p:txBody>
      </p:sp>
      <p:pic>
        <p:nvPicPr>
          <p:cNvPr id="3074" name="Picture 2">
            <a:extLst>
              <a:ext uri="{FF2B5EF4-FFF2-40B4-BE49-F238E27FC236}">
                <a16:creationId xmlns:a16="http://schemas.microsoft.com/office/drawing/2014/main" id="{23074D31-A093-635B-100B-FA8F740554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6572" y="1211806"/>
            <a:ext cx="6419707" cy="50990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74C1682-7782-06DC-579D-3ACA7DA14D3E}"/>
              </a:ext>
            </a:extLst>
          </p:cNvPr>
          <p:cNvSpPr txBox="1"/>
          <p:nvPr/>
        </p:nvSpPr>
        <p:spPr>
          <a:xfrm>
            <a:off x="422621" y="6463862"/>
            <a:ext cx="506965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University of Florida: </a:t>
            </a:r>
            <a:r>
              <a:rPr kumimoji="0" lang="en-US" sz="1800" b="0" i="0" u="none" strike="noStrike" cap="none" spc="0" normalizeH="0" baseline="0" dirty="0" err="1">
                <a:ln>
                  <a:noFill/>
                </a:ln>
                <a:solidFill>
                  <a:srgbClr val="000000"/>
                </a:solidFill>
                <a:effectLst/>
                <a:uFillTx/>
                <a:latin typeface="Corbel"/>
                <a:ea typeface="Corbel"/>
                <a:cs typeface="Corbel"/>
                <a:sym typeface="Corbel"/>
              </a:rPr>
              <a:t>gardeningsolutions.ifas.ufl.edu</a:t>
            </a:r>
            <a:endParaRPr kumimoji="0" lang="en-US" sz="1800" b="0" i="0" u="none" strike="noStrike" cap="none" spc="0" normalizeH="0" baseline="0" dirty="0">
              <a:ln>
                <a:noFill/>
              </a:ln>
              <a:solidFill>
                <a:srgbClr val="000000"/>
              </a:solidFill>
              <a:effectLst/>
              <a:uFillTx/>
              <a:latin typeface="Corbel"/>
              <a:ea typeface="Corbel"/>
              <a:cs typeface="Corbel"/>
              <a:sym typeface="Corbel"/>
            </a:endParaRPr>
          </a:p>
        </p:txBody>
      </p:sp>
      <p:pic>
        <p:nvPicPr>
          <p:cNvPr id="3" name="Picture 2" descr="Picture 2">
            <a:extLst>
              <a:ext uri="{FF2B5EF4-FFF2-40B4-BE49-F238E27FC236}">
                <a16:creationId xmlns:a16="http://schemas.microsoft.com/office/drawing/2014/main" id="{D33E7FCD-D60A-4755-E9D7-55B42F3E5573}"/>
              </a:ext>
            </a:extLst>
          </p:cNvPr>
          <p:cNvPicPr>
            <a:picLocks noChangeAspect="1"/>
          </p:cNvPicPr>
          <p:nvPr/>
        </p:nvPicPr>
        <p:blipFill>
          <a:blip r:embed="rId6"/>
          <a:stretch>
            <a:fillRect/>
          </a:stretch>
        </p:blipFill>
        <p:spPr>
          <a:xfrm>
            <a:off x="10962851" y="23389"/>
            <a:ext cx="1163588" cy="1122520"/>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4A226F64-C068-1C48-7A64-3BE08BEB09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298450"/>
            <a:ext cx="9525000" cy="62611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2">
            <a:extLst>
              <a:ext uri="{FF2B5EF4-FFF2-40B4-BE49-F238E27FC236}">
                <a16:creationId xmlns:a16="http://schemas.microsoft.com/office/drawing/2014/main" id="{96819E0C-32A4-3EED-0173-16B02E13BC99}"/>
              </a:ext>
            </a:extLst>
          </p:cNvPr>
          <p:cNvPicPr>
            <a:picLocks noChangeAspect="1"/>
          </p:cNvPicPr>
          <p:nvPr/>
        </p:nvPicPr>
        <p:blipFill>
          <a:blip r:embed="rId3"/>
          <a:stretch>
            <a:fillRect/>
          </a:stretch>
        </p:blipFill>
        <p:spPr>
          <a:xfrm>
            <a:off x="10940404" y="114300"/>
            <a:ext cx="1251596" cy="1207422"/>
          </a:xfrm>
          <a:prstGeom prst="rect">
            <a:avLst/>
          </a:prstGeom>
          <a:ln w="12700">
            <a:miter lim="400000"/>
          </a:ln>
        </p:spPr>
      </p:pic>
    </p:spTree>
    <p:extLst>
      <p:ext uri="{BB962C8B-B14F-4D97-AF65-F5344CB8AC3E}">
        <p14:creationId xmlns:p14="http://schemas.microsoft.com/office/powerpoint/2010/main" val="152540553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 name="Picture 13" descr="Picture 13"/>
          <p:cNvPicPr>
            <a:picLocks noChangeAspect="1"/>
          </p:cNvPicPr>
          <p:nvPr/>
        </p:nvPicPr>
        <p:blipFill>
          <a:blip r:embed="rId3"/>
          <a:stretch>
            <a:fillRect/>
          </a:stretch>
        </p:blipFill>
        <p:spPr>
          <a:xfrm>
            <a:off x="0" y="15848"/>
            <a:ext cx="12192000" cy="6858000"/>
          </a:xfrm>
          <a:prstGeom prst="rect">
            <a:avLst/>
          </a:prstGeom>
          <a:ln w="12700">
            <a:miter lim="400000"/>
          </a:ln>
        </p:spPr>
      </p:pic>
      <p:sp>
        <p:nvSpPr>
          <p:cNvPr id="254" name="Title 1"/>
          <p:cNvSpPr txBox="1">
            <a:spLocks noGrp="1"/>
          </p:cNvSpPr>
          <p:nvPr>
            <p:ph type="ctrTitle"/>
          </p:nvPr>
        </p:nvSpPr>
        <p:spPr>
          <a:xfrm>
            <a:off x="316105" y="429069"/>
            <a:ext cx="5256020" cy="772550"/>
          </a:xfrm>
          <a:prstGeom prst="rect">
            <a:avLst/>
          </a:prstGeom>
        </p:spPr>
        <p:txBody>
          <a:bodyPr lIns="0" tIns="0" rIns="0" bIns="0" anchor="t">
            <a:noAutofit/>
          </a:bodyPr>
          <a:lstStyle>
            <a:lvl1pPr algn="l">
              <a:defRPr sz="5500" spc="-183">
                <a:solidFill>
                  <a:srgbClr val="404040"/>
                </a:solidFill>
                <a:latin typeface="Carlito"/>
                <a:ea typeface="Carlito"/>
                <a:cs typeface="Carlito"/>
                <a:sym typeface="Carlito"/>
              </a:defRPr>
            </a:lvl1pPr>
          </a:lstStyle>
          <a:p>
            <a:r>
              <a:rPr lang="en-US" sz="6000" dirty="0"/>
              <a:t>Flower Structures</a:t>
            </a:r>
            <a:endParaRPr sz="6000" dirty="0"/>
          </a:p>
        </p:txBody>
      </p:sp>
      <p:sp>
        <p:nvSpPr>
          <p:cNvPr id="255" name="Rectangle 7"/>
          <p:cNvSpPr/>
          <p:nvPr/>
        </p:nvSpPr>
        <p:spPr>
          <a:xfrm>
            <a:off x="316105" y="1157073"/>
            <a:ext cx="365295" cy="45720"/>
          </a:xfrm>
          <a:prstGeom prst="rect">
            <a:avLst/>
          </a:prstGeom>
          <a:blipFill>
            <a:blip r:embed="rId4"/>
            <a:stretch>
              <a:fillRect/>
            </a:stretch>
          </a:blipFill>
          <a:ln w="12700">
            <a:miter lim="400000"/>
          </a:ln>
        </p:spPr>
        <p:txBody>
          <a:bodyPr lIns="45719" rIns="45719" anchor="ctr"/>
          <a:lstStyle/>
          <a:p>
            <a:pPr algn="ctr">
              <a:defRPr>
                <a:noFill/>
              </a:defRPr>
            </a:pPr>
            <a:endParaRPr/>
          </a:p>
        </p:txBody>
      </p:sp>
      <p:grpSp>
        <p:nvGrpSpPr>
          <p:cNvPr id="258" name="Rectangle 6"/>
          <p:cNvGrpSpPr/>
          <p:nvPr/>
        </p:nvGrpSpPr>
        <p:grpSpPr>
          <a:xfrm>
            <a:off x="0" y="6685279"/>
            <a:ext cx="12192000" cy="345441"/>
            <a:chOff x="0" y="0"/>
            <a:chExt cx="12192000" cy="345440"/>
          </a:xfrm>
        </p:grpSpPr>
        <p:sp>
          <p:nvSpPr>
            <p:cNvPr id="256" name="Rectangle"/>
            <p:cNvSpPr/>
            <p:nvPr/>
          </p:nvSpPr>
          <p:spPr>
            <a:xfrm>
              <a:off x="0" y="127000"/>
              <a:ext cx="12192000" cy="91441"/>
            </a:xfrm>
            <a:prstGeom prst="rect">
              <a:avLst/>
            </a:prstGeom>
            <a:blipFill rotWithShape="1">
              <a:blip r:embed="rId4"/>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57"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259" name="Picture 2" descr="Picture 2"/>
          <p:cNvPicPr>
            <a:picLocks noChangeAspect="1"/>
          </p:cNvPicPr>
          <p:nvPr/>
        </p:nvPicPr>
        <p:blipFill>
          <a:blip r:embed="rId5"/>
          <a:stretch>
            <a:fillRect/>
          </a:stretch>
        </p:blipFill>
        <p:spPr>
          <a:xfrm>
            <a:off x="10701338" y="222409"/>
            <a:ext cx="1385006" cy="1336123"/>
          </a:xfrm>
          <a:prstGeom prst="rect">
            <a:avLst/>
          </a:prstGeom>
          <a:ln w="12700">
            <a:miter lim="400000"/>
          </a:ln>
        </p:spPr>
      </p:pic>
      <p:sp>
        <p:nvSpPr>
          <p:cNvPr id="260" name="Subtitle 2"/>
          <p:cNvSpPr txBox="1"/>
          <p:nvPr/>
        </p:nvSpPr>
        <p:spPr>
          <a:xfrm>
            <a:off x="7785219" y="1912769"/>
            <a:ext cx="3846726" cy="3565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Different structures attract different pollinators</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Aim for a variety of flower structures in your landscape</a:t>
            </a:r>
            <a:endParaRPr sz="3200" dirty="0">
              <a:solidFill>
                <a:schemeClr val="tx1"/>
              </a:solidFill>
            </a:endParaRPr>
          </a:p>
        </p:txBody>
      </p:sp>
      <p:pic>
        <p:nvPicPr>
          <p:cNvPr id="5122" name="Picture 2">
            <a:extLst>
              <a:ext uri="{FF2B5EF4-FFF2-40B4-BE49-F238E27FC236}">
                <a16:creationId xmlns:a16="http://schemas.microsoft.com/office/drawing/2014/main" id="{B1BAAFE4-27A8-2227-2A22-DAF3FF9CEF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160" y="1965958"/>
            <a:ext cx="7454900" cy="454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 name="image7.png" descr="image7.png"/>
          <p:cNvPicPr>
            <a:picLocks noChangeAspect="1"/>
          </p:cNvPicPr>
          <p:nvPr/>
        </p:nvPicPr>
        <p:blipFill>
          <a:blip r:embed="rId3"/>
          <a:stretch>
            <a:fillRect/>
          </a:stretch>
        </p:blipFill>
        <p:spPr>
          <a:xfrm>
            <a:off x="0" y="-95048"/>
            <a:ext cx="12192001" cy="6858001"/>
          </a:xfrm>
          <a:prstGeom prst="rect">
            <a:avLst/>
          </a:prstGeom>
          <a:ln w="12700">
            <a:miter lim="400000"/>
          </a:ln>
        </p:spPr>
      </p:pic>
      <p:sp>
        <p:nvSpPr>
          <p:cNvPr id="270" name="Title 1"/>
          <p:cNvSpPr txBox="1">
            <a:spLocks noGrp="1"/>
          </p:cNvSpPr>
          <p:nvPr>
            <p:ph type="ctrTitle"/>
          </p:nvPr>
        </p:nvSpPr>
        <p:spPr>
          <a:xfrm>
            <a:off x="697562" y="398807"/>
            <a:ext cx="8376603" cy="792670"/>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Fertilization</a:t>
            </a:r>
            <a:endParaRPr dirty="0"/>
          </a:p>
        </p:txBody>
      </p:sp>
      <p:sp>
        <p:nvSpPr>
          <p:cNvPr id="271" name="Rectangle 7"/>
          <p:cNvSpPr/>
          <p:nvPr/>
        </p:nvSpPr>
        <p:spPr>
          <a:xfrm>
            <a:off x="723668" y="1209257"/>
            <a:ext cx="365295" cy="45720"/>
          </a:xfrm>
          <a:prstGeom prst="rect">
            <a:avLst/>
          </a:prstGeom>
          <a:blipFill>
            <a:blip r:embed="rId4"/>
            <a:stretch>
              <a:fillRect/>
            </a:stretch>
          </a:blipFill>
          <a:ln w="12700">
            <a:miter lim="400000"/>
          </a:ln>
        </p:spPr>
        <p:txBody>
          <a:bodyPr lIns="45719" rIns="45719" anchor="ctr"/>
          <a:lstStyle/>
          <a:p>
            <a:pPr algn="ctr">
              <a:defRPr>
                <a:noFill/>
              </a:defRPr>
            </a:pPr>
            <a:endParaRPr/>
          </a:p>
        </p:txBody>
      </p:sp>
      <p:grpSp>
        <p:nvGrpSpPr>
          <p:cNvPr id="274" name="Rectangle 6"/>
          <p:cNvGrpSpPr/>
          <p:nvPr/>
        </p:nvGrpSpPr>
        <p:grpSpPr>
          <a:xfrm>
            <a:off x="0" y="6639559"/>
            <a:ext cx="12192000" cy="345441"/>
            <a:chOff x="0" y="0"/>
            <a:chExt cx="12192000" cy="345440"/>
          </a:xfrm>
        </p:grpSpPr>
        <p:sp>
          <p:nvSpPr>
            <p:cNvPr id="272" name="Rectangle"/>
            <p:cNvSpPr/>
            <p:nvPr/>
          </p:nvSpPr>
          <p:spPr>
            <a:xfrm>
              <a:off x="0" y="127000"/>
              <a:ext cx="12192000" cy="91441"/>
            </a:xfrm>
            <a:prstGeom prst="rect">
              <a:avLst/>
            </a:prstGeom>
            <a:blipFill rotWithShape="1">
              <a:blip r:embed="rId4"/>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73"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275" name="Picture 2" descr="Picture 2"/>
          <p:cNvPicPr>
            <a:picLocks noChangeAspect="1"/>
          </p:cNvPicPr>
          <p:nvPr/>
        </p:nvPicPr>
        <p:blipFill>
          <a:blip r:embed="rId5"/>
          <a:stretch>
            <a:fillRect/>
          </a:stretch>
        </p:blipFill>
        <p:spPr>
          <a:xfrm>
            <a:off x="10549372" y="47231"/>
            <a:ext cx="1280678" cy="1235478"/>
          </a:xfrm>
          <a:prstGeom prst="rect">
            <a:avLst/>
          </a:prstGeom>
          <a:ln w="12700">
            <a:miter lim="400000"/>
          </a:ln>
        </p:spPr>
      </p:pic>
      <p:sp>
        <p:nvSpPr>
          <p:cNvPr id="277" name="Subtitle 2"/>
          <p:cNvSpPr txBox="1"/>
          <p:nvPr/>
        </p:nvSpPr>
        <p:spPr>
          <a:xfrm>
            <a:off x="5468434" y="1876076"/>
            <a:ext cx="6598442" cy="35907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Remember: we need to eat so we need the plants to be fertilized</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Fertilization occurs with the transfer of pollen from male to female sex organs</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Who does that? That’s right, our pollinators!</a:t>
            </a:r>
            <a:endParaRPr sz="3200" dirty="0">
              <a:solidFill>
                <a:schemeClr val="tx1"/>
              </a:solidFill>
            </a:endParaRPr>
          </a:p>
        </p:txBody>
      </p:sp>
      <p:pic>
        <p:nvPicPr>
          <p:cNvPr id="6146" name="Picture 2">
            <a:extLst>
              <a:ext uri="{FF2B5EF4-FFF2-40B4-BE49-F238E27FC236}">
                <a16:creationId xmlns:a16="http://schemas.microsoft.com/office/drawing/2014/main" id="{C2A93753-2D6F-E201-21B4-C044B5081C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6174" y="2105146"/>
            <a:ext cx="4076700" cy="19939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452C0D6-43FA-4D0D-30A8-7A4A48077C89}"/>
              </a:ext>
            </a:extLst>
          </p:cNvPr>
          <p:cNvSpPr txBox="1"/>
          <p:nvPr/>
        </p:nvSpPr>
        <p:spPr>
          <a:xfrm>
            <a:off x="526174" y="4477407"/>
            <a:ext cx="4076700"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orbel"/>
              </a:rPr>
              <a:t>Dioecious plants need a male plant and a female plant. Kiwi is one example. Other examples are spinach and asparagus.</a:t>
            </a:r>
          </a:p>
        </p:txBody>
      </p:sp>
      <p:sp>
        <p:nvSpPr>
          <p:cNvPr id="3" name="TextBox 2">
            <a:extLst>
              <a:ext uri="{FF2B5EF4-FFF2-40B4-BE49-F238E27FC236}">
                <a16:creationId xmlns:a16="http://schemas.microsoft.com/office/drawing/2014/main" id="{11C5D183-1E41-3B4D-A69E-CBA7A09D6482}"/>
              </a:ext>
            </a:extLst>
          </p:cNvPr>
          <p:cNvSpPr txBox="1"/>
          <p:nvPr/>
        </p:nvSpPr>
        <p:spPr>
          <a:xfrm>
            <a:off x="192505" y="6367506"/>
            <a:ext cx="731760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US" dirty="0"/>
              <a:t>University of Waikato: </a:t>
            </a:r>
            <a:r>
              <a:rPr lang="en-US" dirty="0" err="1"/>
              <a:t>www.sciencelearn.org.nz</a:t>
            </a:r>
            <a:r>
              <a:rPr lang="en-US" dirty="0"/>
              <a:t>/images/63-kiwifruit-flowers</a:t>
            </a:r>
            <a:endParaRPr kumimoji="0" lang="en-US" sz="1800" b="0" i="0" u="none" strike="noStrike" cap="none" spc="0" normalizeH="0" baseline="0" dirty="0">
              <a:ln>
                <a:noFill/>
              </a:ln>
              <a:solidFill>
                <a:srgbClr val="000000"/>
              </a:solidFill>
              <a:effectLst/>
              <a:uFillTx/>
              <a:latin typeface="Corbel"/>
              <a:ea typeface="Corbel"/>
              <a:cs typeface="Corbel"/>
              <a:sym typeface="Corbel"/>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 name="image7.png" descr="image7.png"/>
          <p:cNvPicPr>
            <a:picLocks noChangeAspect="1"/>
          </p:cNvPicPr>
          <p:nvPr/>
        </p:nvPicPr>
        <p:blipFill>
          <a:blip r:embed="rId3"/>
          <a:stretch>
            <a:fillRect/>
          </a:stretch>
        </p:blipFill>
        <p:spPr>
          <a:xfrm>
            <a:off x="3139284" y="1198399"/>
            <a:ext cx="7049827" cy="4024580"/>
          </a:xfrm>
          <a:prstGeom prst="rect">
            <a:avLst/>
          </a:prstGeom>
          <a:ln w="12700">
            <a:miter lim="400000"/>
          </a:ln>
        </p:spPr>
      </p:pic>
      <p:sp>
        <p:nvSpPr>
          <p:cNvPr id="285" name="Title 1"/>
          <p:cNvSpPr txBox="1">
            <a:spLocks noGrp="1"/>
          </p:cNvSpPr>
          <p:nvPr>
            <p:ph type="ctrTitle"/>
          </p:nvPr>
        </p:nvSpPr>
        <p:spPr>
          <a:xfrm>
            <a:off x="884235" y="468702"/>
            <a:ext cx="9875614" cy="729697"/>
          </a:xfrm>
          <a:prstGeom prst="rect">
            <a:avLst/>
          </a:prstGeom>
        </p:spPr>
        <p:txBody>
          <a:bodyPr lIns="0" tIns="0" rIns="0" bIns="0" anchor="t">
            <a:noAutofit/>
          </a:bodyPr>
          <a:lstStyle>
            <a:lvl1pPr algn="l" defTabSz="859536">
              <a:defRPr sz="5640" spc="-188">
                <a:solidFill>
                  <a:srgbClr val="404040"/>
                </a:solidFill>
                <a:latin typeface="Carlito"/>
                <a:ea typeface="Carlito"/>
                <a:cs typeface="Carlito"/>
                <a:sym typeface="Carlito"/>
              </a:defRPr>
            </a:lvl1pPr>
          </a:lstStyle>
          <a:p>
            <a:r>
              <a:rPr lang="en-US" sz="6000" dirty="0"/>
              <a:t>Fertilization</a:t>
            </a:r>
            <a:endParaRPr sz="6000" dirty="0"/>
          </a:p>
        </p:txBody>
      </p:sp>
      <p:sp>
        <p:nvSpPr>
          <p:cNvPr id="286" name="Rectangle 7"/>
          <p:cNvSpPr/>
          <p:nvPr/>
        </p:nvSpPr>
        <p:spPr>
          <a:xfrm>
            <a:off x="884235" y="1106634"/>
            <a:ext cx="848513" cy="66981"/>
          </a:xfrm>
          <a:prstGeom prst="rect">
            <a:avLst/>
          </a:prstGeom>
          <a:blipFill>
            <a:blip r:embed="rId4"/>
            <a:stretch>
              <a:fillRect/>
            </a:stretch>
          </a:blipFill>
          <a:ln w="12700">
            <a:miter lim="400000"/>
          </a:ln>
        </p:spPr>
        <p:txBody>
          <a:bodyPr lIns="45719" rIns="45719" anchor="ctr"/>
          <a:lstStyle/>
          <a:p>
            <a:pPr algn="ctr">
              <a:defRPr>
                <a:noFill/>
              </a:defRPr>
            </a:pPr>
            <a:endParaRPr/>
          </a:p>
        </p:txBody>
      </p:sp>
      <p:grpSp>
        <p:nvGrpSpPr>
          <p:cNvPr id="289" name="Rectangle 6"/>
          <p:cNvGrpSpPr/>
          <p:nvPr/>
        </p:nvGrpSpPr>
        <p:grpSpPr>
          <a:xfrm>
            <a:off x="0" y="6685279"/>
            <a:ext cx="12192000" cy="345441"/>
            <a:chOff x="0" y="0"/>
            <a:chExt cx="12192000" cy="345440"/>
          </a:xfrm>
        </p:grpSpPr>
        <p:sp>
          <p:nvSpPr>
            <p:cNvPr id="287" name="Rectangle"/>
            <p:cNvSpPr/>
            <p:nvPr/>
          </p:nvSpPr>
          <p:spPr>
            <a:xfrm>
              <a:off x="0" y="127000"/>
              <a:ext cx="12192000" cy="91441"/>
            </a:xfrm>
            <a:prstGeom prst="rect">
              <a:avLst/>
            </a:prstGeom>
            <a:blipFill rotWithShape="1">
              <a:blip r:embed="rId4"/>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88"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290" name="Picture 2" descr="Picture 2"/>
          <p:cNvPicPr>
            <a:picLocks noChangeAspect="1"/>
          </p:cNvPicPr>
          <p:nvPr/>
        </p:nvPicPr>
        <p:blipFill>
          <a:blip r:embed="rId5"/>
          <a:stretch>
            <a:fillRect/>
          </a:stretch>
        </p:blipFill>
        <p:spPr>
          <a:xfrm>
            <a:off x="10549372" y="75807"/>
            <a:ext cx="1373253" cy="1324785"/>
          </a:xfrm>
          <a:prstGeom prst="rect">
            <a:avLst/>
          </a:prstGeom>
          <a:ln w="12700">
            <a:miter lim="400000"/>
          </a:ln>
        </p:spPr>
      </p:pic>
      <p:sp>
        <p:nvSpPr>
          <p:cNvPr id="295" name="Subtitle 2"/>
          <p:cNvSpPr txBox="1"/>
          <p:nvPr/>
        </p:nvSpPr>
        <p:spPr>
          <a:xfrm>
            <a:off x="354153" y="1300615"/>
            <a:ext cx="4483515" cy="5016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50000"/>
              </a:lnSpc>
              <a:spcBef>
                <a:spcPts val="200"/>
              </a:spcBef>
              <a:defRPr>
                <a:latin typeface="Arial"/>
                <a:ea typeface="Arial"/>
                <a:cs typeface="Arial"/>
                <a:sym typeface="Arial"/>
              </a:defRPr>
            </a:pPr>
            <a:endParaRPr lang="en-US" dirty="0"/>
          </a:p>
          <a:p>
            <a:pPr marL="342900" indent="-342900">
              <a:spcBef>
                <a:spcPts val="200"/>
              </a:spcBef>
              <a:buClr>
                <a:srgbClr val="C00000"/>
              </a:buClr>
              <a:buSzPct val="100000"/>
              <a:buChar char="▪"/>
              <a:defRPr>
                <a:solidFill>
                  <a:srgbClr val="626E74"/>
                </a:solidFill>
                <a:latin typeface="Arial"/>
                <a:ea typeface="Arial"/>
                <a:cs typeface="Arial"/>
                <a:sym typeface="Arial"/>
              </a:defRPr>
            </a:pPr>
            <a:r>
              <a:rPr lang="en-US" sz="3200" dirty="0">
                <a:solidFill>
                  <a:schemeClr val="tx1"/>
                </a:solidFill>
              </a:rPr>
              <a:t>Many food producing plants are Monoecious</a:t>
            </a:r>
          </a:p>
          <a:p>
            <a:pPr marL="342900" indent="-342900">
              <a:spcBef>
                <a:spcPts val="200"/>
              </a:spcBef>
              <a:buClr>
                <a:srgbClr val="C00000"/>
              </a:buClr>
              <a:buSzPct val="100000"/>
              <a:buChar char="▪"/>
              <a:defRPr>
                <a:solidFill>
                  <a:srgbClr val="626E74"/>
                </a:solidFill>
                <a:latin typeface="Arial"/>
                <a:ea typeface="Arial"/>
                <a:cs typeface="Arial"/>
                <a:sym typeface="Arial"/>
              </a:defRPr>
            </a:pPr>
            <a:r>
              <a:rPr lang="en-US" sz="3200" dirty="0">
                <a:solidFill>
                  <a:schemeClr val="tx1"/>
                </a:solidFill>
              </a:rPr>
              <a:t>The same plant produces both male and female flowers</a:t>
            </a:r>
          </a:p>
          <a:p>
            <a:pPr marL="342900" indent="-342900">
              <a:spcBef>
                <a:spcPts val="200"/>
              </a:spcBef>
              <a:buClr>
                <a:srgbClr val="C00000"/>
              </a:buClr>
              <a:buSzPct val="100000"/>
              <a:buChar char="▪"/>
              <a:defRPr>
                <a:solidFill>
                  <a:srgbClr val="626E74"/>
                </a:solidFill>
                <a:latin typeface="Arial"/>
                <a:ea typeface="Arial"/>
                <a:cs typeface="Arial"/>
                <a:sym typeface="Arial"/>
              </a:defRPr>
            </a:pPr>
            <a:r>
              <a:rPr lang="en-US" sz="3200" dirty="0">
                <a:solidFill>
                  <a:schemeClr val="tx1"/>
                </a:solidFill>
              </a:rPr>
              <a:t>Other examples: corn, fig, melons, apples, nuts</a:t>
            </a:r>
            <a:endParaRPr sz="3200" dirty="0">
              <a:solidFill>
                <a:schemeClr val="tx1"/>
              </a:solidFill>
            </a:endParaRPr>
          </a:p>
        </p:txBody>
      </p:sp>
      <p:pic>
        <p:nvPicPr>
          <p:cNvPr id="7170" name="Picture 2">
            <a:extLst>
              <a:ext uri="{FF2B5EF4-FFF2-40B4-BE49-F238E27FC236}">
                <a16:creationId xmlns:a16="http://schemas.microsoft.com/office/drawing/2014/main" id="{E1AE7ED9-7F52-1430-3F76-34B22876E3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7668" y="1140125"/>
            <a:ext cx="2951197" cy="40245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1BA238E-E675-8696-C00D-AADBBDCA7F00}"/>
              </a:ext>
            </a:extLst>
          </p:cNvPr>
          <p:cNvSpPr txBox="1"/>
          <p:nvPr/>
        </p:nvSpPr>
        <p:spPr>
          <a:xfrm>
            <a:off x="5389581" y="4980039"/>
            <a:ext cx="125075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Cucumber</a:t>
            </a:r>
          </a:p>
        </p:txBody>
      </p:sp>
      <p:pic>
        <p:nvPicPr>
          <p:cNvPr id="7172" name="Picture 4">
            <a:extLst>
              <a:ext uri="{FF2B5EF4-FFF2-40B4-BE49-F238E27FC236}">
                <a16:creationId xmlns:a16="http://schemas.microsoft.com/office/drawing/2014/main" id="{91B57EEF-32CA-647B-D132-D6BA337823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5635" y="3458658"/>
            <a:ext cx="4483515" cy="27872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1B6083B-3D06-3F39-EEBC-968DDBE000B3}"/>
              </a:ext>
            </a:extLst>
          </p:cNvPr>
          <p:cNvSpPr txBox="1"/>
          <p:nvPr/>
        </p:nvSpPr>
        <p:spPr>
          <a:xfrm>
            <a:off x="354152" y="6368049"/>
            <a:ext cx="4483515" cy="3689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Arbor Day Foundation: </a:t>
            </a:r>
            <a:r>
              <a:rPr kumimoji="0" lang="en-US" sz="1800" b="0" i="0" u="none" strike="noStrike" cap="none" spc="0" normalizeH="0" baseline="0" dirty="0" err="1">
                <a:ln>
                  <a:noFill/>
                </a:ln>
                <a:solidFill>
                  <a:srgbClr val="000000"/>
                </a:solidFill>
                <a:effectLst/>
                <a:uFillTx/>
                <a:latin typeface="Corbel"/>
                <a:ea typeface="Corbel"/>
                <a:cs typeface="Corbel"/>
                <a:sym typeface="Corbel"/>
              </a:rPr>
              <a:t>www.arborday.org</a:t>
            </a:r>
            <a:endParaRPr kumimoji="0" lang="en-US" sz="1800" b="0" i="0" u="none" strike="noStrike" cap="none" spc="0" normalizeH="0" baseline="0" dirty="0">
              <a:ln>
                <a:noFill/>
              </a:ln>
              <a:solidFill>
                <a:srgbClr val="000000"/>
              </a:solidFill>
              <a:effectLst/>
              <a:uFillTx/>
              <a:latin typeface="Corbel"/>
              <a:ea typeface="Corbel"/>
              <a:cs typeface="Corbel"/>
              <a:sym typeface="Corbel"/>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Title 1"/>
          <p:cNvSpPr txBox="1">
            <a:spLocks noGrp="1"/>
          </p:cNvSpPr>
          <p:nvPr>
            <p:ph type="ctrTitle"/>
          </p:nvPr>
        </p:nvSpPr>
        <p:spPr>
          <a:xfrm>
            <a:off x="797151" y="486900"/>
            <a:ext cx="4662784" cy="950195"/>
          </a:xfrm>
          <a:prstGeom prst="rect">
            <a:avLst/>
          </a:prstGeom>
        </p:spPr>
        <p:txBody>
          <a:bodyPr lIns="0" tIns="0" rIns="0" bIns="0" anchor="t"/>
          <a:lstStyle>
            <a:lvl1pPr algn="l">
              <a:defRPr spc="-200">
                <a:solidFill>
                  <a:srgbClr val="404040"/>
                </a:solidFill>
                <a:latin typeface="Carlito"/>
                <a:ea typeface="Carlito"/>
                <a:cs typeface="Carlito"/>
                <a:sym typeface="Carlito"/>
              </a:defRPr>
            </a:lvl1pPr>
          </a:lstStyle>
          <a:p>
            <a:r>
              <a:rPr lang="en-US" dirty="0"/>
              <a:t>Fertilization</a:t>
            </a:r>
            <a:endParaRPr dirty="0"/>
          </a:p>
        </p:txBody>
      </p:sp>
      <p:sp>
        <p:nvSpPr>
          <p:cNvPr id="305" name="Rectangle 7"/>
          <p:cNvSpPr/>
          <p:nvPr/>
        </p:nvSpPr>
        <p:spPr>
          <a:xfrm>
            <a:off x="822583" y="131964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08" name="Rectangle 6"/>
          <p:cNvGrpSpPr/>
          <p:nvPr/>
        </p:nvGrpSpPr>
        <p:grpSpPr>
          <a:xfrm>
            <a:off x="0" y="6639559"/>
            <a:ext cx="12192000" cy="345441"/>
            <a:chOff x="0" y="0"/>
            <a:chExt cx="12192000" cy="345440"/>
          </a:xfrm>
        </p:grpSpPr>
        <p:sp>
          <p:nvSpPr>
            <p:cNvPr id="306"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07"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309" name="Picture 13" descr="Picture 13"/>
          <p:cNvPicPr>
            <a:picLocks noChangeAspect="1"/>
          </p:cNvPicPr>
          <p:nvPr/>
        </p:nvPicPr>
        <p:blipFill>
          <a:blip r:embed="rId4"/>
          <a:stretch>
            <a:fillRect/>
          </a:stretch>
        </p:blipFill>
        <p:spPr>
          <a:xfrm>
            <a:off x="92886" y="185311"/>
            <a:ext cx="729697" cy="729697"/>
          </a:xfrm>
          <a:prstGeom prst="rect">
            <a:avLst/>
          </a:prstGeom>
          <a:ln w="12700">
            <a:miter lim="400000"/>
          </a:ln>
        </p:spPr>
      </p:pic>
      <p:pic>
        <p:nvPicPr>
          <p:cNvPr id="310" name="Picture 2" descr="Picture 2"/>
          <p:cNvPicPr>
            <a:picLocks noChangeAspect="1"/>
          </p:cNvPicPr>
          <p:nvPr/>
        </p:nvPicPr>
        <p:blipFill>
          <a:blip r:embed="rId5"/>
          <a:stretch>
            <a:fillRect/>
          </a:stretch>
        </p:blipFill>
        <p:spPr>
          <a:xfrm>
            <a:off x="10549372" y="75807"/>
            <a:ext cx="1536972" cy="1482726"/>
          </a:xfrm>
          <a:prstGeom prst="rect">
            <a:avLst/>
          </a:prstGeom>
          <a:ln w="12700">
            <a:miter lim="400000"/>
          </a:ln>
        </p:spPr>
      </p:pic>
      <p:sp>
        <p:nvSpPr>
          <p:cNvPr id="312" name="Subtitle 2"/>
          <p:cNvSpPr txBox="1"/>
          <p:nvPr/>
        </p:nvSpPr>
        <p:spPr>
          <a:xfrm>
            <a:off x="5794821" y="1861442"/>
            <a:ext cx="5777069" cy="46012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Many flowers are Composite plants</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Contain many smaller florets</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Examples: yarrow, coreopsis, dahlia, zinnia, goldenrod, fleabane, aster, cosmos, Black-eyed Susan, and lettuce</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Ideal landing pads for bees</a:t>
            </a:r>
            <a:endParaRPr sz="3200" dirty="0">
              <a:solidFill>
                <a:schemeClr val="tx1"/>
              </a:solidFill>
            </a:endParaRPr>
          </a:p>
        </p:txBody>
      </p:sp>
      <p:pic>
        <p:nvPicPr>
          <p:cNvPr id="8194" name="Picture 2">
            <a:extLst>
              <a:ext uri="{FF2B5EF4-FFF2-40B4-BE49-F238E27FC236}">
                <a16:creationId xmlns:a16="http://schemas.microsoft.com/office/drawing/2014/main" id="{357C3950-EB8E-7E0E-BAC5-A89E50102E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109" y="1861441"/>
            <a:ext cx="5016869" cy="28451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62A872D-B817-5613-5CF8-9D2D58F91783}"/>
              </a:ext>
            </a:extLst>
          </p:cNvPr>
          <p:cNvSpPr txBox="1"/>
          <p:nvPr/>
        </p:nvSpPr>
        <p:spPr>
          <a:xfrm>
            <a:off x="1954924" y="4855779"/>
            <a:ext cx="204951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Sunflower</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5163957"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Bees = Pollination</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39559"/>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218943" y="1861253"/>
            <a:ext cx="4425575" cy="25989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Without bees, we don’t eat</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Without bees, our yards would be dreary</a:t>
            </a:r>
            <a:endParaRPr sz="3200" dirty="0">
              <a:solidFill>
                <a:schemeClr val="tx1"/>
              </a:solidFill>
            </a:endParaRPr>
          </a:p>
          <a:p>
            <a:pPr>
              <a:lnSpc>
                <a:spcPct val="150000"/>
              </a:lnSpc>
              <a:spcBef>
                <a:spcPts val="200"/>
              </a:spcBef>
              <a:buClr>
                <a:srgbClr val="C00000"/>
              </a:buClr>
              <a:buSzPct val="100000"/>
              <a:defRPr sz="2400">
                <a:solidFill>
                  <a:srgbClr val="626E74"/>
                </a:solidFill>
                <a:latin typeface="Arial"/>
                <a:ea typeface="Arial"/>
                <a:cs typeface="Arial"/>
                <a:sym typeface="Arial"/>
              </a:defRPr>
            </a:pPr>
            <a:endParaRPr dirty="0"/>
          </a:p>
        </p:txBody>
      </p:sp>
      <p:pic>
        <p:nvPicPr>
          <p:cNvPr id="9218" name="Picture 2">
            <a:extLst>
              <a:ext uri="{FF2B5EF4-FFF2-40B4-BE49-F238E27FC236}">
                <a16:creationId xmlns:a16="http://schemas.microsoft.com/office/drawing/2014/main" id="{C24556CE-E76B-FFB0-2651-671E076078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518" y="1311740"/>
            <a:ext cx="7204449" cy="514688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2">
            <a:extLst>
              <a:ext uri="{FF2B5EF4-FFF2-40B4-BE49-F238E27FC236}">
                <a16:creationId xmlns:a16="http://schemas.microsoft.com/office/drawing/2014/main" id="{4560A737-997E-3159-CBBC-9FE8929C78D5}"/>
              </a:ext>
            </a:extLst>
          </p:cNvPr>
          <p:cNvPicPr>
            <a:picLocks noChangeAspect="1"/>
          </p:cNvPicPr>
          <p:nvPr/>
        </p:nvPicPr>
        <p:blipFill>
          <a:blip r:embed="rId5"/>
          <a:stretch>
            <a:fillRect/>
          </a:stretch>
        </p:blipFill>
        <p:spPr>
          <a:xfrm>
            <a:off x="10609308" y="0"/>
            <a:ext cx="1331533" cy="1284538"/>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635712" y="491427"/>
            <a:ext cx="4731418"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Honey Bee</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39559"/>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218943" y="1427940"/>
            <a:ext cx="4946615" cy="46012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Colonies live year-round</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Generalist foragers</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Colors seen: ultra-violet patches on flowers: blue, purple, white</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A few of their favorite flowers: Russian sage, zinnia, oregano, borage, lavender, rhododendron</a:t>
            </a:r>
            <a:endParaRPr sz="3200" dirty="0">
              <a:solidFill>
                <a:schemeClr val="tx1"/>
              </a:solidFill>
            </a:endParaRPr>
          </a:p>
        </p:txBody>
      </p:sp>
      <p:pic>
        <p:nvPicPr>
          <p:cNvPr id="11266" name="Picture 2">
            <a:extLst>
              <a:ext uri="{FF2B5EF4-FFF2-40B4-BE49-F238E27FC236}">
                <a16:creationId xmlns:a16="http://schemas.microsoft.com/office/drawing/2014/main" id="{5DD922C3-D268-8D32-0947-F930793FFF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3520" y="1860884"/>
            <a:ext cx="6513224" cy="409267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2">
            <a:extLst>
              <a:ext uri="{FF2B5EF4-FFF2-40B4-BE49-F238E27FC236}">
                <a16:creationId xmlns:a16="http://schemas.microsoft.com/office/drawing/2014/main" id="{9CEB5B04-004B-F200-8682-3B94A484E6F8}"/>
              </a:ext>
            </a:extLst>
          </p:cNvPr>
          <p:cNvPicPr>
            <a:picLocks noChangeAspect="1"/>
          </p:cNvPicPr>
          <p:nvPr/>
        </p:nvPicPr>
        <p:blipFill>
          <a:blip r:embed="rId5"/>
          <a:stretch>
            <a:fillRect/>
          </a:stretch>
        </p:blipFill>
        <p:spPr>
          <a:xfrm>
            <a:off x="10929934" y="111122"/>
            <a:ext cx="1216346" cy="1173416"/>
          </a:xfrm>
          <a:prstGeom prst="rect">
            <a:avLst/>
          </a:prstGeom>
          <a:ln w="12700">
            <a:miter lim="400000"/>
          </a:ln>
        </p:spPr>
      </p:pic>
    </p:spTree>
    <p:extLst>
      <p:ext uri="{BB962C8B-B14F-4D97-AF65-F5344CB8AC3E}">
        <p14:creationId xmlns:p14="http://schemas.microsoft.com/office/powerpoint/2010/main" val="213663223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6" y="491427"/>
            <a:ext cx="4773224"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Bumble Bee</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39559"/>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218943" y="1174925"/>
            <a:ext cx="5148187" cy="5586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Generalist foragers</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Food crops: tomatoes, watermelon, blueberries</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Practice buzz pollination (cause vibrations to release pollen)</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A few of their favorite flowers: Lavender, blue blossom, sunflower, columbine, salvia, blueberry</a:t>
            </a:r>
            <a:endParaRPr sz="3200" dirty="0">
              <a:solidFill>
                <a:schemeClr val="tx1"/>
              </a:solidFill>
            </a:endParaRPr>
          </a:p>
        </p:txBody>
      </p:sp>
      <p:pic>
        <p:nvPicPr>
          <p:cNvPr id="2" name="Picture 2" descr="Picture 2">
            <a:extLst>
              <a:ext uri="{FF2B5EF4-FFF2-40B4-BE49-F238E27FC236}">
                <a16:creationId xmlns:a16="http://schemas.microsoft.com/office/drawing/2014/main" id="{4ECEC015-76EA-CEE1-29D5-B410A726EE9F}"/>
              </a:ext>
            </a:extLst>
          </p:cNvPr>
          <p:cNvPicPr>
            <a:picLocks noChangeAspect="1"/>
          </p:cNvPicPr>
          <p:nvPr/>
        </p:nvPicPr>
        <p:blipFill>
          <a:blip r:embed="rId4"/>
          <a:stretch>
            <a:fillRect/>
          </a:stretch>
        </p:blipFill>
        <p:spPr>
          <a:xfrm>
            <a:off x="10877314" y="60359"/>
            <a:ext cx="1268966" cy="1224179"/>
          </a:xfrm>
          <a:prstGeom prst="rect">
            <a:avLst/>
          </a:prstGeom>
          <a:ln w="12700">
            <a:miter lim="400000"/>
          </a:ln>
        </p:spPr>
      </p:pic>
      <p:pic>
        <p:nvPicPr>
          <p:cNvPr id="1026" name="Picture 2">
            <a:extLst>
              <a:ext uri="{FF2B5EF4-FFF2-40B4-BE49-F238E27FC236}">
                <a16:creationId xmlns:a16="http://schemas.microsoft.com/office/drawing/2014/main" id="{1BCAD247-C372-D457-26BB-6A23A16E93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684" y="2012747"/>
            <a:ext cx="6404939" cy="4499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268967"/>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6" y="491427"/>
            <a:ext cx="6049782"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Orchard Mason Bee</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452158" y="1485777"/>
            <a:ext cx="5203289" cy="5119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Short active foraging time when fruit trees bloom</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Travel only about 200 feet</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Require water and mud </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Food crops: fruit trees</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A few of their favorite flowers: Oregon grape, apples, plums, pears, peaches, cherry, rose, salvia, thyme</a:t>
            </a:r>
            <a:endParaRPr sz="3200" dirty="0">
              <a:solidFill>
                <a:schemeClr val="tx1"/>
              </a:solidFill>
            </a:endParaRPr>
          </a:p>
        </p:txBody>
      </p:sp>
      <p:pic>
        <p:nvPicPr>
          <p:cNvPr id="13314" name="Picture 2">
            <a:extLst>
              <a:ext uri="{FF2B5EF4-FFF2-40B4-BE49-F238E27FC236}">
                <a16:creationId xmlns:a16="http://schemas.microsoft.com/office/drawing/2014/main" id="{F4A80C69-8A0F-81A3-9F0B-AE48D57E95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5447" y="1556083"/>
            <a:ext cx="6482972" cy="50199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2">
            <a:extLst>
              <a:ext uri="{FF2B5EF4-FFF2-40B4-BE49-F238E27FC236}">
                <a16:creationId xmlns:a16="http://schemas.microsoft.com/office/drawing/2014/main" id="{D9F355C1-5FFB-A78B-A913-AE572A7DB11E}"/>
              </a:ext>
            </a:extLst>
          </p:cNvPr>
          <p:cNvPicPr>
            <a:picLocks noChangeAspect="1"/>
          </p:cNvPicPr>
          <p:nvPr/>
        </p:nvPicPr>
        <p:blipFill>
          <a:blip r:embed="rId5"/>
          <a:stretch>
            <a:fillRect/>
          </a:stretch>
        </p:blipFill>
        <p:spPr>
          <a:xfrm>
            <a:off x="10970010" y="74597"/>
            <a:ext cx="1116334" cy="1076934"/>
          </a:xfrm>
          <a:prstGeom prst="rect">
            <a:avLst/>
          </a:prstGeom>
          <a:ln w="12700">
            <a:miter lim="400000"/>
          </a:ln>
        </p:spPr>
      </p:pic>
    </p:spTree>
    <p:extLst>
      <p:ext uri="{BB962C8B-B14F-4D97-AF65-F5344CB8AC3E}">
        <p14:creationId xmlns:p14="http://schemas.microsoft.com/office/powerpoint/2010/main" val="316339574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6135507"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Small Carpenter Bee</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244589" y="1510252"/>
            <a:ext cx="4729172" cy="5093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Generalist forager</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Nests in pithy vertical stems</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Found in woodlands, gardens, meadows, prairies</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A few of their favorite flowers: Morning glory, salvia, sorrel, sunflowers, </a:t>
            </a:r>
            <a:r>
              <a:rPr lang="en-US" sz="3200" dirty="0" err="1">
                <a:solidFill>
                  <a:schemeClr val="tx1"/>
                </a:solidFill>
              </a:rPr>
              <a:t>caneberries</a:t>
            </a:r>
            <a:endParaRPr sz="3200" dirty="0">
              <a:solidFill>
                <a:schemeClr val="tx1"/>
              </a:solidFill>
            </a:endParaRPr>
          </a:p>
        </p:txBody>
      </p:sp>
      <p:pic>
        <p:nvPicPr>
          <p:cNvPr id="15362" name="Picture 2">
            <a:extLst>
              <a:ext uri="{FF2B5EF4-FFF2-40B4-BE49-F238E27FC236}">
                <a16:creationId xmlns:a16="http://schemas.microsoft.com/office/drawing/2014/main" id="{E1998D18-4AAE-FA90-9905-8C25020A9E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9481" y="1800610"/>
            <a:ext cx="6927930" cy="418816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2">
            <a:extLst>
              <a:ext uri="{FF2B5EF4-FFF2-40B4-BE49-F238E27FC236}">
                <a16:creationId xmlns:a16="http://schemas.microsoft.com/office/drawing/2014/main" id="{7CD546A0-6E85-D1A2-9CD8-9C60487839A7}"/>
              </a:ext>
            </a:extLst>
          </p:cNvPr>
          <p:cNvPicPr>
            <a:picLocks noChangeAspect="1"/>
          </p:cNvPicPr>
          <p:nvPr/>
        </p:nvPicPr>
        <p:blipFill>
          <a:blip r:embed="rId5"/>
          <a:stretch>
            <a:fillRect/>
          </a:stretch>
        </p:blipFill>
        <p:spPr>
          <a:xfrm>
            <a:off x="10887071" y="69772"/>
            <a:ext cx="1259209" cy="1214766"/>
          </a:xfrm>
          <a:prstGeom prst="rect">
            <a:avLst/>
          </a:prstGeom>
          <a:ln w="12700">
            <a:miter lim="400000"/>
          </a:ln>
        </p:spPr>
      </p:pic>
    </p:spTree>
    <p:extLst>
      <p:ext uri="{BB962C8B-B14F-4D97-AF65-F5344CB8AC3E}">
        <p14:creationId xmlns:p14="http://schemas.microsoft.com/office/powerpoint/2010/main" val="86365094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6" y="491427"/>
            <a:ext cx="5502094"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Bee “Vision”</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244589" y="1510252"/>
            <a:ext cx="4425575" cy="38842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Bees see colors</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Bees see ultra-violet color</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Bees see motion</a:t>
            </a:r>
            <a:endParaRPr sz="3200" dirty="0">
              <a:solidFill>
                <a:schemeClr val="tx1"/>
              </a:solidFill>
            </a:endParaRP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Bees see brokenness</a:t>
            </a:r>
          </a:p>
          <a:p>
            <a:pPr marL="342900" indent="-342900">
              <a:lnSpc>
                <a:spcPct val="150000"/>
              </a:lnSpc>
              <a:spcBef>
                <a:spcPts val="200"/>
              </a:spcBef>
              <a:buClr>
                <a:srgbClr val="C00000"/>
              </a:buClr>
              <a:buSzPct val="100000"/>
              <a:buChar char="▪"/>
              <a:defRPr sz="2400">
                <a:solidFill>
                  <a:srgbClr val="626E74"/>
                </a:solidFill>
                <a:latin typeface="Arial"/>
                <a:ea typeface="Arial"/>
                <a:cs typeface="Arial"/>
                <a:sym typeface="Arial"/>
              </a:defRPr>
            </a:pPr>
            <a:endParaRPr lang="en-US" dirty="0">
              <a:solidFill>
                <a:srgbClr val="C00000"/>
              </a:solidFill>
            </a:endParaRPr>
          </a:p>
          <a:p>
            <a:pPr>
              <a:lnSpc>
                <a:spcPct val="150000"/>
              </a:lnSpc>
              <a:spcBef>
                <a:spcPts val="200"/>
              </a:spcBef>
              <a:buClr>
                <a:srgbClr val="C00000"/>
              </a:buClr>
              <a:buSzPct val="100000"/>
              <a:defRPr sz="2400">
                <a:solidFill>
                  <a:srgbClr val="626E74"/>
                </a:solidFill>
                <a:latin typeface="Arial"/>
                <a:ea typeface="Arial"/>
                <a:cs typeface="Arial"/>
                <a:sym typeface="Arial"/>
              </a:defRPr>
            </a:pPr>
            <a:r>
              <a:rPr lang="en-US" sz="3200" b="1" dirty="0">
                <a:solidFill>
                  <a:schemeClr val="tx1"/>
                </a:solidFill>
              </a:rPr>
              <a:t>BUT…</a:t>
            </a:r>
            <a:endParaRPr sz="3200" b="1" dirty="0">
              <a:solidFill>
                <a:schemeClr val="tx1"/>
              </a:solidFill>
            </a:endParaRPr>
          </a:p>
        </p:txBody>
      </p:sp>
      <p:pic>
        <p:nvPicPr>
          <p:cNvPr id="17410" name="Picture 2">
            <a:extLst>
              <a:ext uri="{FF2B5EF4-FFF2-40B4-BE49-F238E27FC236}">
                <a16:creationId xmlns:a16="http://schemas.microsoft.com/office/drawing/2014/main" id="{5D9BCAC2-0ABC-5F38-1027-F62C930021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0164" y="1240167"/>
            <a:ext cx="7476116" cy="54399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2">
            <a:extLst>
              <a:ext uri="{FF2B5EF4-FFF2-40B4-BE49-F238E27FC236}">
                <a16:creationId xmlns:a16="http://schemas.microsoft.com/office/drawing/2014/main" id="{8FBC707E-5FDD-C936-8A3C-663E983CF130}"/>
              </a:ext>
            </a:extLst>
          </p:cNvPr>
          <p:cNvPicPr>
            <a:picLocks noChangeAspect="1"/>
          </p:cNvPicPr>
          <p:nvPr/>
        </p:nvPicPr>
        <p:blipFill>
          <a:blip r:embed="rId5"/>
          <a:stretch>
            <a:fillRect/>
          </a:stretch>
        </p:blipFill>
        <p:spPr>
          <a:xfrm>
            <a:off x="10856591" y="36000"/>
            <a:ext cx="1116334" cy="1076934"/>
          </a:xfrm>
          <a:prstGeom prst="rect">
            <a:avLst/>
          </a:prstGeom>
          <a:ln w="12700">
            <a:miter lim="400000"/>
          </a:ln>
        </p:spPr>
      </p:pic>
    </p:spTree>
    <p:extLst>
      <p:ext uri="{BB962C8B-B14F-4D97-AF65-F5344CB8AC3E}">
        <p14:creationId xmlns:p14="http://schemas.microsoft.com/office/powerpoint/2010/main" val="281169364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5949769"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Bees don’t see red!</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244589" y="1510252"/>
            <a:ext cx="4425575" cy="45756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Yellow portion of catalpa tree flower will change color to red only after the flower is pollinated</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Crimson clover has white center to be visible to bees</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Isn’t nature amazing?</a:t>
            </a:r>
          </a:p>
        </p:txBody>
      </p:sp>
      <p:pic>
        <p:nvPicPr>
          <p:cNvPr id="3" name="Picture 2" descr="A group of flowers in a field&#10;&#10;Description automatically generated">
            <a:extLst>
              <a:ext uri="{FF2B5EF4-FFF2-40B4-BE49-F238E27FC236}">
                <a16:creationId xmlns:a16="http://schemas.microsoft.com/office/drawing/2014/main" id="{0CEF8786-2513-E14A-983B-CA18A0845E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9313" y="1270644"/>
            <a:ext cx="5397982" cy="5397982"/>
          </a:xfrm>
          <a:prstGeom prst="rect">
            <a:avLst/>
          </a:prstGeom>
        </p:spPr>
      </p:pic>
      <p:pic>
        <p:nvPicPr>
          <p:cNvPr id="2" name="Picture 2" descr="Picture 2">
            <a:extLst>
              <a:ext uri="{FF2B5EF4-FFF2-40B4-BE49-F238E27FC236}">
                <a16:creationId xmlns:a16="http://schemas.microsoft.com/office/drawing/2014/main" id="{E21443A1-844C-3806-C76E-FF2551A1BD22}"/>
              </a:ext>
            </a:extLst>
          </p:cNvPr>
          <p:cNvPicPr>
            <a:picLocks noChangeAspect="1"/>
          </p:cNvPicPr>
          <p:nvPr/>
        </p:nvPicPr>
        <p:blipFill>
          <a:blip r:embed="rId5"/>
          <a:stretch>
            <a:fillRect/>
          </a:stretch>
        </p:blipFill>
        <p:spPr>
          <a:xfrm>
            <a:off x="10921845" y="64215"/>
            <a:ext cx="1130621" cy="1090717"/>
          </a:xfrm>
          <a:prstGeom prst="rect">
            <a:avLst/>
          </a:prstGeom>
          <a:ln w="12700">
            <a:miter lim="400000"/>
          </a:ln>
        </p:spPr>
      </p:pic>
    </p:spTree>
    <p:extLst>
      <p:ext uri="{BB962C8B-B14F-4D97-AF65-F5344CB8AC3E}">
        <p14:creationId xmlns:p14="http://schemas.microsoft.com/office/powerpoint/2010/main" val="414987831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6" y="491427"/>
            <a:ext cx="5502094"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It’s Not Just Bees</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244589" y="1510252"/>
            <a:ext cx="5604383" cy="50937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Butterflies and moths are eye-catching and they also pollinate flowers</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Beetles pollinate Magnolia, </a:t>
            </a:r>
            <a:r>
              <a:rPr lang="en-US" sz="3200" dirty="0" err="1">
                <a:solidFill>
                  <a:schemeClr val="tx1"/>
                </a:solidFill>
              </a:rPr>
              <a:t>sweetshrub</a:t>
            </a:r>
            <a:r>
              <a:rPr lang="en-US" sz="3200" dirty="0">
                <a:solidFill>
                  <a:schemeClr val="tx1"/>
                </a:solidFill>
              </a:rPr>
              <a:t> and paw paws</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Flies pollinate members of the carrot family</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Hummingbirds pollinate bright tubular flowers (and they see red!)</a:t>
            </a:r>
          </a:p>
        </p:txBody>
      </p:sp>
      <p:pic>
        <p:nvPicPr>
          <p:cNvPr id="4" name="Picture 3" descr="A hummingbird flying next to a purple flower&#10;&#10;Description automatically generated">
            <a:extLst>
              <a:ext uri="{FF2B5EF4-FFF2-40B4-BE49-F238E27FC236}">
                <a16:creationId xmlns:a16="http://schemas.microsoft.com/office/drawing/2014/main" id="{815733FD-A530-6AD4-8F59-972E94476F83}"/>
              </a:ext>
            </a:extLst>
          </p:cNvPr>
          <p:cNvPicPr>
            <a:picLocks noChangeAspect="1"/>
          </p:cNvPicPr>
          <p:nvPr/>
        </p:nvPicPr>
        <p:blipFill rotWithShape="1">
          <a:blip r:embed="rId4">
            <a:extLst>
              <a:ext uri="{28A0092B-C50C-407E-A947-70E740481C1C}">
                <a14:useLocalDpi xmlns:a14="http://schemas.microsoft.com/office/drawing/2010/main" val="0"/>
              </a:ext>
            </a:extLst>
          </a:blip>
          <a:srcRect l="8398"/>
          <a:stretch/>
        </p:blipFill>
        <p:spPr>
          <a:xfrm>
            <a:off x="9160042" y="1507800"/>
            <a:ext cx="2908384" cy="1866900"/>
          </a:xfrm>
          <a:prstGeom prst="rect">
            <a:avLst/>
          </a:prstGeom>
        </p:spPr>
      </p:pic>
      <p:pic>
        <p:nvPicPr>
          <p:cNvPr id="6" name="Picture 5" descr="A butterfly on a flower&#10;&#10;Description automatically generated">
            <a:extLst>
              <a:ext uri="{FF2B5EF4-FFF2-40B4-BE49-F238E27FC236}">
                <a16:creationId xmlns:a16="http://schemas.microsoft.com/office/drawing/2014/main" id="{1DC4E4EA-4F80-AA2B-B6D1-247586E6C9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4693" y="1020036"/>
            <a:ext cx="3394296" cy="3394296"/>
          </a:xfrm>
          <a:prstGeom prst="rect">
            <a:avLst/>
          </a:prstGeom>
        </p:spPr>
      </p:pic>
      <p:pic>
        <p:nvPicPr>
          <p:cNvPr id="7" name="Picture 2" descr="Picture 2">
            <a:extLst>
              <a:ext uri="{FF2B5EF4-FFF2-40B4-BE49-F238E27FC236}">
                <a16:creationId xmlns:a16="http://schemas.microsoft.com/office/drawing/2014/main" id="{7D4F96C2-E786-044A-6A6D-4E890FC41A69}"/>
              </a:ext>
            </a:extLst>
          </p:cNvPr>
          <p:cNvPicPr>
            <a:picLocks noChangeAspect="1"/>
          </p:cNvPicPr>
          <p:nvPr/>
        </p:nvPicPr>
        <p:blipFill>
          <a:blip r:embed="rId6"/>
          <a:stretch>
            <a:fillRect/>
          </a:stretch>
        </p:blipFill>
        <p:spPr>
          <a:xfrm>
            <a:off x="10856592" y="67596"/>
            <a:ext cx="1259209" cy="1214766"/>
          </a:xfrm>
          <a:prstGeom prst="rect">
            <a:avLst/>
          </a:prstGeom>
          <a:ln w="12700">
            <a:miter lim="400000"/>
          </a:ln>
        </p:spPr>
      </p:pic>
      <p:pic>
        <p:nvPicPr>
          <p:cNvPr id="2" name="Picture 1" descr="imgres.jpeg">
            <a:extLst>
              <a:ext uri="{FF2B5EF4-FFF2-40B4-BE49-F238E27FC236}">
                <a16:creationId xmlns:a16="http://schemas.microsoft.com/office/drawing/2014/main" id="{A42EF7CE-692C-9522-6957-7AC6AA9737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96211" y="4057103"/>
            <a:ext cx="3251200" cy="2336800"/>
          </a:xfrm>
          <a:prstGeom prst="rect">
            <a:avLst/>
          </a:prstGeom>
        </p:spPr>
      </p:pic>
      <p:sp>
        <p:nvSpPr>
          <p:cNvPr id="3" name="TextBox 2">
            <a:extLst>
              <a:ext uri="{FF2B5EF4-FFF2-40B4-BE49-F238E27FC236}">
                <a16:creationId xmlns:a16="http://schemas.microsoft.com/office/drawing/2014/main" id="{B22F2A56-12EE-C1D7-B6C8-942A9BBBE384}"/>
              </a:ext>
            </a:extLst>
          </p:cNvPr>
          <p:cNvSpPr txBox="1"/>
          <p:nvPr/>
        </p:nvSpPr>
        <p:spPr>
          <a:xfrm>
            <a:off x="8696211" y="6393903"/>
            <a:ext cx="267764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Syrphid Fly</a:t>
            </a:r>
          </a:p>
        </p:txBody>
      </p:sp>
    </p:spTree>
    <p:extLst>
      <p:ext uri="{BB962C8B-B14F-4D97-AF65-F5344CB8AC3E}">
        <p14:creationId xmlns:p14="http://schemas.microsoft.com/office/powerpoint/2010/main" val="315611619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10464620"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Washington State Major Food Crops</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6511071" y="1197785"/>
            <a:ext cx="5610147" cy="5586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Crops that depend on pollinators: Apples, Cherries, Grapes, Corn, Onions</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Okay, we could still grow potatoes, wheat, and hay…</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Beer (hops) is good but…</a:t>
            </a:r>
          </a:p>
          <a:p>
            <a:pPr marL="342900" indent="-342900">
              <a:spcBef>
                <a:spcPts val="200"/>
              </a:spcBef>
              <a:buClr>
                <a:srgbClr val="C00000"/>
              </a:buClr>
              <a:buSzPct val="100000"/>
              <a:buChar char="▪"/>
              <a:defRPr sz="2400">
                <a:solidFill>
                  <a:srgbClr val="626E74"/>
                </a:solidFill>
                <a:latin typeface="Arial"/>
                <a:ea typeface="Arial"/>
                <a:cs typeface="Arial"/>
                <a:sym typeface="Arial"/>
              </a:defRPr>
            </a:pPr>
            <a:r>
              <a:rPr lang="en-US" sz="3200" dirty="0">
                <a:solidFill>
                  <a:schemeClr val="tx1"/>
                </a:solidFill>
              </a:rPr>
              <a:t>70% of all other produce needs pollination – the brewery may not care but the community SHOULD*</a:t>
            </a:r>
          </a:p>
        </p:txBody>
      </p:sp>
      <p:pic>
        <p:nvPicPr>
          <p:cNvPr id="4" name="Picture 3" descr="A close-up of a chart&#10;&#10;Description automatically generated">
            <a:extLst>
              <a:ext uri="{FF2B5EF4-FFF2-40B4-BE49-F238E27FC236}">
                <a16:creationId xmlns:a16="http://schemas.microsoft.com/office/drawing/2014/main" id="{5B83D5CE-86C0-8AC5-4740-C6EC1D25C8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583" y="1880727"/>
            <a:ext cx="6232681" cy="2883778"/>
          </a:xfrm>
          <a:prstGeom prst="rect">
            <a:avLst/>
          </a:prstGeom>
        </p:spPr>
      </p:pic>
      <p:sp>
        <p:nvSpPr>
          <p:cNvPr id="5" name="TextBox 4">
            <a:extLst>
              <a:ext uri="{FF2B5EF4-FFF2-40B4-BE49-F238E27FC236}">
                <a16:creationId xmlns:a16="http://schemas.microsoft.com/office/drawing/2014/main" id="{DB0C3EFC-1728-C66F-3676-471C6DE7BD5C}"/>
              </a:ext>
            </a:extLst>
          </p:cNvPr>
          <p:cNvSpPr txBox="1"/>
          <p:nvPr/>
        </p:nvSpPr>
        <p:spPr>
          <a:xfrm>
            <a:off x="236583" y="6374674"/>
            <a:ext cx="470117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US" dirty="0"/>
              <a:t>*</a:t>
            </a:r>
            <a:r>
              <a:rPr lang="en-US" dirty="0" err="1"/>
              <a:t>McFleshman’s</a:t>
            </a:r>
            <a:r>
              <a:rPr lang="en-US" dirty="0"/>
              <a:t> Brewing Company</a:t>
            </a:r>
            <a:endParaRPr kumimoji="0" lang="en-US" sz="1800" b="0" i="0" u="none" strike="noStrike" cap="none" spc="0" normalizeH="0" baseline="0" dirty="0">
              <a:ln>
                <a:noFill/>
              </a:ln>
              <a:solidFill>
                <a:srgbClr val="000000"/>
              </a:solidFill>
              <a:effectLst/>
              <a:uFillTx/>
              <a:latin typeface="Corbel"/>
              <a:ea typeface="Corbel"/>
              <a:cs typeface="Corbel"/>
              <a:sym typeface="Corbel"/>
            </a:endParaRPr>
          </a:p>
        </p:txBody>
      </p:sp>
      <p:pic>
        <p:nvPicPr>
          <p:cNvPr id="2" name="Picture 2" descr="Picture 2">
            <a:extLst>
              <a:ext uri="{FF2B5EF4-FFF2-40B4-BE49-F238E27FC236}">
                <a16:creationId xmlns:a16="http://schemas.microsoft.com/office/drawing/2014/main" id="{366BB93D-5FD9-5DEC-1B20-1F8E7000B9B1}"/>
              </a:ext>
            </a:extLst>
          </p:cNvPr>
          <p:cNvPicPr>
            <a:picLocks noChangeAspect="1"/>
          </p:cNvPicPr>
          <p:nvPr/>
        </p:nvPicPr>
        <p:blipFill>
          <a:blip r:embed="rId5"/>
          <a:stretch>
            <a:fillRect/>
          </a:stretch>
        </p:blipFill>
        <p:spPr>
          <a:xfrm>
            <a:off x="11076322" y="62767"/>
            <a:ext cx="1044896" cy="1008017"/>
          </a:xfrm>
          <a:prstGeom prst="rect">
            <a:avLst/>
          </a:prstGeom>
          <a:ln w="12700">
            <a:miter lim="400000"/>
          </a:ln>
        </p:spPr>
      </p:pic>
    </p:spTree>
    <p:extLst>
      <p:ext uri="{BB962C8B-B14F-4D97-AF65-F5344CB8AC3E}">
        <p14:creationId xmlns:p14="http://schemas.microsoft.com/office/powerpoint/2010/main" val="210798451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What Can A Homeowner Do?</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7720705" y="1797833"/>
            <a:ext cx="4425575" cy="36163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457200" indent="-457200">
              <a:spcBef>
                <a:spcPts val="200"/>
              </a:spcBef>
              <a:buClr>
                <a:srgbClr val="C00000"/>
              </a:buClr>
              <a:buSzPct val="100000"/>
              <a:buFont typeface="+mj-lt"/>
              <a:buAutoNum type="arabicPeriod"/>
              <a:defRPr sz="2400">
                <a:solidFill>
                  <a:srgbClr val="626E74"/>
                </a:solidFill>
                <a:latin typeface="Arial"/>
                <a:ea typeface="Arial"/>
                <a:cs typeface="Arial"/>
                <a:sym typeface="Arial"/>
              </a:defRPr>
            </a:pPr>
            <a:r>
              <a:rPr lang="en-US" sz="3200" dirty="0">
                <a:solidFill>
                  <a:schemeClr val="tx1"/>
                </a:solidFill>
              </a:rPr>
              <a:t>Avoid pesticides (</a:t>
            </a:r>
            <a:r>
              <a:rPr lang="en-US" sz="3200" i="1" dirty="0">
                <a:solidFill>
                  <a:schemeClr val="tx1"/>
                </a:solidFill>
              </a:rPr>
              <a:t>eliminate</a:t>
            </a:r>
            <a:r>
              <a:rPr lang="en-US" sz="3200" dirty="0">
                <a:solidFill>
                  <a:schemeClr val="tx1"/>
                </a:solidFill>
              </a:rPr>
              <a:t> the use of neonicotinoids)</a:t>
            </a:r>
          </a:p>
          <a:p>
            <a:pPr marL="457200" indent="-457200">
              <a:spcBef>
                <a:spcPts val="200"/>
              </a:spcBef>
              <a:buClr>
                <a:srgbClr val="C00000"/>
              </a:buClr>
              <a:buSzPct val="100000"/>
              <a:buFont typeface="+mj-lt"/>
              <a:buAutoNum type="arabicPeriod"/>
              <a:defRPr sz="2400">
                <a:solidFill>
                  <a:srgbClr val="626E74"/>
                </a:solidFill>
                <a:latin typeface="Arial"/>
                <a:ea typeface="Arial"/>
                <a:cs typeface="Arial"/>
                <a:sym typeface="Arial"/>
              </a:defRPr>
            </a:pPr>
            <a:r>
              <a:rPr lang="en-US" sz="3200" dirty="0">
                <a:solidFill>
                  <a:schemeClr val="tx1"/>
                </a:solidFill>
              </a:rPr>
              <a:t>Plant more pollinator-friendly flowers</a:t>
            </a:r>
          </a:p>
          <a:p>
            <a:pPr marL="457200" indent="-457200">
              <a:spcBef>
                <a:spcPts val="200"/>
              </a:spcBef>
              <a:buClr>
                <a:srgbClr val="C00000"/>
              </a:buClr>
              <a:buSzPct val="100000"/>
              <a:buFont typeface="+mj-lt"/>
              <a:buAutoNum type="arabicPeriod"/>
              <a:defRPr sz="2400">
                <a:solidFill>
                  <a:srgbClr val="626E74"/>
                </a:solidFill>
                <a:latin typeface="Arial"/>
                <a:ea typeface="Arial"/>
                <a:cs typeface="Arial"/>
                <a:sym typeface="Arial"/>
              </a:defRPr>
            </a:pPr>
            <a:r>
              <a:rPr lang="en-US" sz="3200" dirty="0">
                <a:solidFill>
                  <a:schemeClr val="tx1"/>
                </a:solidFill>
              </a:rPr>
              <a:t>Provide nesting sites</a:t>
            </a:r>
          </a:p>
          <a:p>
            <a:pPr marL="457200" indent="-457200">
              <a:spcBef>
                <a:spcPts val="200"/>
              </a:spcBef>
              <a:buClr>
                <a:srgbClr val="C00000"/>
              </a:buClr>
              <a:buSzPct val="100000"/>
              <a:buFont typeface="+mj-lt"/>
              <a:buAutoNum type="arabicPeriod"/>
              <a:defRPr sz="2400">
                <a:solidFill>
                  <a:srgbClr val="626E74"/>
                </a:solidFill>
                <a:latin typeface="Arial"/>
                <a:ea typeface="Arial"/>
                <a:cs typeface="Arial"/>
                <a:sym typeface="Arial"/>
              </a:defRPr>
            </a:pPr>
            <a:r>
              <a:rPr lang="en-US" sz="3200" dirty="0">
                <a:solidFill>
                  <a:schemeClr val="tx1"/>
                </a:solidFill>
              </a:rPr>
              <a:t>Spread the word</a:t>
            </a:r>
          </a:p>
        </p:txBody>
      </p:sp>
      <p:sp>
        <p:nvSpPr>
          <p:cNvPr id="5" name="TextBox 4">
            <a:extLst>
              <a:ext uri="{FF2B5EF4-FFF2-40B4-BE49-F238E27FC236}">
                <a16:creationId xmlns:a16="http://schemas.microsoft.com/office/drawing/2014/main" id="{DB0C3EFC-1728-C66F-3676-471C6DE7BD5C}"/>
              </a:ext>
            </a:extLst>
          </p:cNvPr>
          <p:cNvSpPr txBox="1"/>
          <p:nvPr/>
        </p:nvSpPr>
        <p:spPr>
          <a:xfrm>
            <a:off x="236583" y="6374674"/>
            <a:ext cx="470117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US" dirty="0"/>
              <a:t>Resource: Xerces Society, </a:t>
            </a:r>
            <a:r>
              <a:rPr lang="en-US" dirty="0" err="1"/>
              <a:t>www.xerces.org</a:t>
            </a:r>
            <a:endParaRPr kumimoji="0" lang="en-US" sz="1800" b="0" i="0" u="none" strike="noStrike" cap="none" spc="0" normalizeH="0" baseline="0" dirty="0">
              <a:ln>
                <a:noFill/>
              </a:ln>
              <a:solidFill>
                <a:srgbClr val="000000"/>
              </a:solidFill>
              <a:effectLst/>
              <a:uFillTx/>
              <a:latin typeface="Corbel"/>
              <a:ea typeface="Corbel"/>
              <a:cs typeface="Corbel"/>
              <a:sym typeface="Corbel"/>
            </a:endParaRPr>
          </a:p>
        </p:txBody>
      </p:sp>
      <p:pic>
        <p:nvPicPr>
          <p:cNvPr id="6" name="Picture 5" descr="A map of the united states&#10;&#10;Description automatically generated">
            <a:extLst>
              <a:ext uri="{FF2B5EF4-FFF2-40B4-BE49-F238E27FC236}">
                <a16:creationId xmlns:a16="http://schemas.microsoft.com/office/drawing/2014/main" id="{5FCBFAD4-072B-0EFF-9ED3-06DD977DD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583" y="1797833"/>
            <a:ext cx="7276429" cy="3638215"/>
          </a:xfrm>
          <a:prstGeom prst="rect">
            <a:avLst/>
          </a:prstGeom>
        </p:spPr>
      </p:pic>
      <p:sp>
        <p:nvSpPr>
          <p:cNvPr id="7" name="TextBox 6">
            <a:extLst>
              <a:ext uri="{FF2B5EF4-FFF2-40B4-BE49-F238E27FC236}">
                <a16:creationId xmlns:a16="http://schemas.microsoft.com/office/drawing/2014/main" id="{B85A8939-DCE6-55DB-DBA3-D31F9D3962F2}"/>
              </a:ext>
            </a:extLst>
          </p:cNvPr>
          <p:cNvSpPr txBox="1"/>
          <p:nvPr/>
        </p:nvSpPr>
        <p:spPr>
          <a:xfrm>
            <a:off x="236583" y="5512792"/>
            <a:ext cx="6934926"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chemeClr val="tx1"/>
                </a:solidFill>
                <a:effectLst/>
                <a:uFillTx/>
                <a:latin typeface="Arial" panose="020B0604020202020204" pitchFamily="34" charset="0"/>
                <a:cs typeface="Arial" panose="020B0604020202020204" pitchFamily="34" charset="0"/>
                <a:sym typeface="Corbel"/>
              </a:rPr>
              <a:t>Current locations pledged to protect pollinators</a:t>
            </a:r>
          </a:p>
        </p:txBody>
      </p:sp>
      <p:pic>
        <p:nvPicPr>
          <p:cNvPr id="2" name="Picture 2" descr="Picture 2">
            <a:extLst>
              <a:ext uri="{FF2B5EF4-FFF2-40B4-BE49-F238E27FC236}">
                <a16:creationId xmlns:a16="http://schemas.microsoft.com/office/drawing/2014/main" id="{45F10899-FEE3-9942-E6B6-05EF85A0E63A}"/>
              </a:ext>
            </a:extLst>
          </p:cNvPr>
          <p:cNvPicPr>
            <a:picLocks noChangeAspect="1"/>
          </p:cNvPicPr>
          <p:nvPr/>
        </p:nvPicPr>
        <p:blipFill>
          <a:blip r:embed="rId5"/>
          <a:stretch>
            <a:fillRect/>
          </a:stretch>
        </p:blipFill>
        <p:spPr>
          <a:xfrm>
            <a:off x="10915646" y="97338"/>
            <a:ext cx="1230634" cy="1187200"/>
          </a:xfrm>
          <a:prstGeom prst="rect">
            <a:avLst/>
          </a:prstGeom>
          <a:ln w="12700">
            <a:miter lim="400000"/>
          </a:ln>
        </p:spPr>
      </p:pic>
    </p:spTree>
    <p:extLst>
      <p:ext uri="{BB962C8B-B14F-4D97-AF65-F5344CB8AC3E}">
        <p14:creationId xmlns:p14="http://schemas.microsoft.com/office/powerpoint/2010/main" val="316547488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Avoid Pesticides</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353254" y="1588827"/>
            <a:ext cx="6669674" cy="5119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Insecticides are harmful to pollinators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Herbicides reduce food sources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Fungicides can have synergistic effects on bees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Search for ecological pest management strategies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Always follow label directions, even when using organic products</a:t>
            </a:r>
          </a:p>
        </p:txBody>
      </p:sp>
      <p:pic>
        <p:nvPicPr>
          <p:cNvPr id="3" name="Picture 2" descr="A shelf with various chemicals&#10;&#10;Description automatically generated">
            <a:extLst>
              <a:ext uri="{FF2B5EF4-FFF2-40B4-BE49-F238E27FC236}">
                <a16:creationId xmlns:a16="http://schemas.microsoft.com/office/drawing/2014/main" id="{043E5E45-F702-7710-FB63-DF06FF1B35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4711" y="2496770"/>
            <a:ext cx="3962400" cy="2895600"/>
          </a:xfrm>
          <a:prstGeom prst="rect">
            <a:avLst/>
          </a:prstGeom>
        </p:spPr>
      </p:pic>
      <p:pic>
        <p:nvPicPr>
          <p:cNvPr id="4" name="pasted-movie.png" descr="pasted-movie.png">
            <a:extLst>
              <a:ext uri="{FF2B5EF4-FFF2-40B4-BE49-F238E27FC236}">
                <a16:creationId xmlns:a16="http://schemas.microsoft.com/office/drawing/2014/main" id="{621C5E50-A03A-B938-6C01-E28EA5AE16ED}"/>
              </a:ext>
            </a:extLst>
          </p:cNvPr>
          <p:cNvPicPr>
            <a:picLocks noChangeAspect="1"/>
          </p:cNvPicPr>
          <p:nvPr/>
        </p:nvPicPr>
        <p:blipFill>
          <a:blip r:embed="rId5">
            <a:alphaModFix amt="69522"/>
          </a:blip>
          <a:stretch>
            <a:fillRect/>
          </a:stretch>
        </p:blipFill>
        <p:spPr>
          <a:xfrm>
            <a:off x="7358820" y="1604869"/>
            <a:ext cx="4634183" cy="4634183"/>
          </a:xfrm>
          <a:prstGeom prst="rect">
            <a:avLst/>
          </a:prstGeom>
          <a:ln w="12700">
            <a:miter lim="400000"/>
          </a:ln>
        </p:spPr>
      </p:pic>
      <p:pic>
        <p:nvPicPr>
          <p:cNvPr id="5" name="Picture 2" descr="Picture 2">
            <a:extLst>
              <a:ext uri="{FF2B5EF4-FFF2-40B4-BE49-F238E27FC236}">
                <a16:creationId xmlns:a16="http://schemas.microsoft.com/office/drawing/2014/main" id="{25A11346-AF08-393B-59D2-F57AC81F9566}"/>
              </a:ext>
            </a:extLst>
          </p:cNvPr>
          <p:cNvPicPr>
            <a:picLocks noChangeAspect="1"/>
          </p:cNvPicPr>
          <p:nvPr/>
        </p:nvPicPr>
        <p:blipFill>
          <a:blip r:embed="rId6"/>
          <a:stretch>
            <a:fillRect/>
          </a:stretch>
        </p:blipFill>
        <p:spPr>
          <a:xfrm>
            <a:off x="10794276" y="97358"/>
            <a:ext cx="1311867" cy="1265566"/>
          </a:xfrm>
          <a:prstGeom prst="rect">
            <a:avLst/>
          </a:prstGeom>
          <a:ln w="12700">
            <a:miter lim="400000"/>
          </a:ln>
        </p:spPr>
      </p:pic>
    </p:spTree>
    <p:extLst>
      <p:ext uri="{BB962C8B-B14F-4D97-AF65-F5344CB8AC3E}">
        <p14:creationId xmlns:p14="http://schemas.microsoft.com/office/powerpoint/2010/main" val="239807146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Plant a Pollinator Garden</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353254" y="1359324"/>
            <a:ext cx="5742746" cy="50680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Flowers provide nectar and pollen (think food) for pollinators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Provide different flower structures that appeal to a wide range of pollinators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Support pollinators spring through fall by providing plants with different bloom times</a:t>
            </a:r>
          </a:p>
        </p:txBody>
      </p:sp>
      <p:sp>
        <p:nvSpPr>
          <p:cNvPr id="2" name="TextBox 1">
            <a:extLst>
              <a:ext uri="{FF2B5EF4-FFF2-40B4-BE49-F238E27FC236}">
                <a16:creationId xmlns:a16="http://schemas.microsoft.com/office/drawing/2014/main" id="{46A7C21F-552B-AE3D-5455-0D2C00222DF6}"/>
              </a:ext>
            </a:extLst>
          </p:cNvPr>
          <p:cNvSpPr txBox="1"/>
          <p:nvPr/>
        </p:nvSpPr>
        <p:spPr>
          <a:xfrm>
            <a:off x="2743957" y="6149298"/>
            <a:ext cx="7865351"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US" dirty="0"/>
              <a:t>Pollinator Partnership: </a:t>
            </a:r>
            <a:r>
              <a:rPr lang="en-US" dirty="0" err="1"/>
              <a:t>www.nwcb.wa.gov</a:t>
            </a:r>
            <a:r>
              <a:rPr lang="en-US" dirty="0"/>
              <a:t>/pdfs/PacificLowlandrx8.p</a:t>
            </a:r>
            <a:r>
              <a:rPr kumimoji="0" lang="en-US" sz="1800" b="0" i="0" u="none" strike="noStrike" cap="none" spc="0" normalizeH="0" baseline="0" dirty="0">
                <a:ln>
                  <a:noFill/>
                </a:ln>
                <a:solidFill>
                  <a:srgbClr val="000000"/>
                </a:solidFill>
                <a:effectLst/>
                <a:uFillTx/>
                <a:latin typeface="Corbel"/>
                <a:ea typeface="Corbel"/>
                <a:cs typeface="Corbel"/>
                <a:sym typeface="Corbel"/>
              </a:rPr>
              <a:t>df</a:t>
            </a:r>
          </a:p>
          <a:p>
            <a:pPr marL="0" marR="0" indent="0" algn="l" defTabSz="457200" rtl="0" fontAlgn="auto" latinLnBrk="0" hangingPunct="0">
              <a:lnSpc>
                <a:spcPct val="100000"/>
              </a:lnSpc>
              <a:spcBef>
                <a:spcPts val="0"/>
              </a:spcBef>
              <a:spcAft>
                <a:spcPts val="0"/>
              </a:spcAft>
              <a:buClrTx/>
              <a:buSzTx/>
              <a:buFontTx/>
              <a:buNone/>
              <a:tabLst/>
            </a:pPr>
            <a:r>
              <a:rPr lang="en-US" dirty="0"/>
              <a:t>U.S. Fish and Wildlife Service: </a:t>
            </a:r>
            <a:r>
              <a:rPr lang="en-US" dirty="0" err="1"/>
              <a:t>www.fws.gov</a:t>
            </a:r>
            <a:endParaRPr kumimoji="0" lang="en-US" sz="1800" b="0" i="0" u="none" strike="noStrike" cap="none" spc="0" normalizeH="0" baseline="0" dirty="0">
              <a:ln>
                <a:noFill/>
              </a:ln>
              <a:solidFill>
                <a:srgbClr val="000000"/>
              </a:solidFill>
              <a:effectLst/>
              <a:uFillTx/>
              <a:latin typeface="Corbel"/>
              <a:ea typeface="Corbel"/>
              <a:cs typeface="Corbel"/>
              <a:sym typeface="Corbel"/>
            </a:endParaRPr>
          </a:p>
        </p:txBody>
      </p:sp>
      <p:pic>
        <p:nvPicPr>
          <p:cNvPr id="4" name="Picture 3" descr="A close-up of a garden&#10;&#10;Description automatically generated">
            <a:extLst>
              <a:ext uri="{FF2B5EF4-FFF2-40B4-BE49-F238E27FC236}">
                <a16:creationId xmlns:a16="http://schemas.microsoft.com/office/drawing/2014/main" id="{BB52A096-F515-8778-1F4B-C567DFE546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5658" y="1769055"/>
            <a:ext cx="5653088" cy="3768725"/>
          </a:xfrm>
          <a:prstGeom prst="rect">
            <a:avLst/>
          </a:prstGeom>
        </p:spPr>
      </p:pic>
      <p:pic>
        <p:nvPicPr>
          <p:cNvPr id="5" name="Picture 2" descr="Picture 2">
            <a:extLst>
              <a:ext uri="{FF2B5EF4-FFF2-40B4-BE49-F238E27FC236}">
                <a16:creationId xmlns:a16="http://schemas.microsoft.com/office/drawing/2014/main" id="{B4B55993-0FA4-EB2C-B726-B64158A81454}"/>
              </a:ext>
            </a:extLst>
          </p:cNvPr>
          <p:cNvPicPr>
            <a:picLocks noChangeAspect="1"/>
          </p:cNvPicPr>
          <p:nvPr/>
        </p:nvPicPr>
        <p:blipFill>
          <a:blip r:embed="rId5"/>
          <a:stretch>
            <a:fillRect/>
          </a:stretch>
        </p:blipFill>
        <p:spPr>
          <a:xfrm>
            <a:off x="10609308" y="146619"/>
            <a:ext cx="1216538" cy="1173601"/>
          </a:xfrm>
          <a:prstGeom prst="rect">
            <a:avLst/>
          </a:prstGeom>
          <a:ln w="12700">
            <a:miter lim="400000"/>
          </a:ln>
        </p:spPr>
      </p:pic>
    </p:spTree>
    <p:extLst>
      <p:ext uri="{BB962C8B-B14F-4D97-AF65-F5344CB8AC3E}">
        <p14:creationId xmlns:p14="http://schemas.microsoft.com/office/powerpoint/2010/main" val="415346792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Provide nesting sites</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85279"/>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353254" y="1588827"/>
            <a:ext cx="5485843" cy="46012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All stages of pollinator life cycle need support, including eggs and larvae</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Leave patches of bare ground and brush piles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Leave a little mess in the yard for overwintering ground bees and insects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Plant caterpillar host plants</a:t>
            </a:r>
          </a:p>
        </p:txBody>
      </p:sp>
      <p:pic>
        <p:nvPicPr>
          <p:cNvPr id="3" name="Picture 2" descr="A bee in a hole in the dirt&#10;&#10;Description automatically generated">
            <a:extLst>
              <a:ext uri="{FF2B5EF4-FFF2-40B4-BE49-F238E27FC236}">
                <a16:creationId xmlns:a16="http://schemas.microsoft.com/office/drawing/2014/main" id="{3551A767-9783-8E0B-26E1-08D0D845A2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9097" y="1284538"/>
            <a:ext cx="5848350" cy="3898900"/>
          </a:xfrm>
          <a:prstGeom prst="rect">
            <a:avLst/>
          </a:prstGeom>
        </p:spPr>
      </p:pic>
      <p:sp>
        <p:nvSpPr>
          <p:cNvPr id="4" name="TextBox 3">
            <a:extLst>
              <a:ext uri="{FF2B5EF4-FFF2-40B4-BE49-F238E27FC236}">
                <a16:creationId xmlns:a16="http://schemas.microsoft.com/office/drawing/2014/main" id="{3475656A-C433-34CC-782D-B675C8B0E58A}"/>
              </a:ext>
            </a:extLst>
          </p:cNvPr>
          <p:cNvSpPr txBox="1"/>
          <p:nvPr/>
        </p:nvSpPr>
        <p:spPr>
          <a:xfrm>
            <a:off x="6020350" y="6299296"/>
            <a:ext cx="548584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The Bee Conservancy: </a:t>
            </a:r>
            <a:r>
              <a:rPr kumimoji="0" lang="en-US" sz="1800" b="0" i="0" u="none" strike="noStrike" cap="none" spc="0" normalizeH="0" baseline="0" dirty="0" err="1">
                <a:ln>
                  <a:noFill/>
                </a:ln>
                <a:solidFill>
                  <a:srgbClr val="000000"/>
                </a:solidFill>
                <a:effectLst/>
                <a:uFillTx/>
                <a:latin typeface="Corbel"/>
                <a:ea typeface="Corbel"/>
                <a:cs typeface="Corbel"/>
                <a:sym typeface="Corbel"/>
              </a:rPr>
              <a:t>thebeeconservancy.org</a:t>
            </a:r>
            <a:endParaRPr kumimoji="0" lang="en-US" sz="1800" b="0" i="0" u="none" strike="noStrike" cap="none" spc="0" normalizeH="0" baseline="0" dirty="0">
              <a:ln>
                <a:noFill/>
              </a:ln>
              <a:solidFill>
                <a:srgbClr val="000000"/>
              </a:solidFill>
              <a:effectLst/>
              <a:uFillTx/>
              <a:latin typeface="Corbel"/>
              <a:ea typeface="Corbel"/>
              <a:cs typeface="Corbel"/>
              <a:sym typeface="Corbel"/>
            </a:endParaRPr>
          </a:p>
        </p:txBody>
      </p:sp>
      <p:pic>
        <p:nvPicPr>
          <p:cNvPr id="6" name="Picture 5" descr="A white circle with black text and black text&#10;&#10;Description automatically generated">
            <a:extLst>
              <a:ext uri="{FF2B5EF4-FFF2-40B4-BE49-F238E27FC236}">
                <a16:creationId xmlns:a16="http://schemas.microsoft.com/office/drawing/2014/main" id="{3C50D65E-5816-5D12-4D3E-A0E7939A34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8397" y="4238992"/>
            <a:ext cx="2060303" cy="2060303"/>
          </a:xfrm>
          <a:prstGeom prst="rect">
            <a:avLst/>
          </a:prstGeom>
        </p:spPr>
      </p:pic>
      <p:pic>
        <p:nvPicPr>
          <p:cNvPr id="7" name="Picture 2" descr="Picture 2">
            <a:extLst>
              <a:ext uri="{FF2B5EF4-FFF2-40B4-BE49-F238E27FC236}">
                <a16:creationId xmlns:a16="http://schemas.microsoft.com/office/drawing/2014/main" id="{6B565F9C-D6E8-DBE5-0C7D-3969DD2A0EC3}"/>
              </a:ext>
            </a:extLst>
          </p:cNvPr>
          <p:cNvPicPr>
            <a:picLocks noChangeAspect="1"/>
          </p:cNvPicPr>
          <p:nvPr/>
        </p:nvPicPr>
        <p:blipFill>
          <a:blip r:embed="rId6"/>
          <a:stretch>
            <a:fillRect/>
          </a:stretch>
        </p:blipFill>
        <p:spPr>
          <a:xfrm>
            <a:off x="10838548" y="61012"/>
            <a:ext cx="1154666" cy="1113913"/>
          </a:xfrm>
          <a:prstGeom prst="rect">
            <a:avLst/>
          </a:prstGeom>
          <a:ln w="12700">
            <a:miter lim="400000"/>
          </a:ln>
        </p:spPr>
      </p:pic>
    </p:spTree>
    <p:extLst>
      <p:ext uri="{BB962C8B-B14F-4D97-AF65-F5344CB8AC3E}">
        <p14:creationId xmlns:p14="http://schemas.microsoft.com/office/powerpoint/2010/main" val="97725938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Spread the Word</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353254" y="1588827"/>
            <a:ext cx="5485843" cy="35907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Share information via social media</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Invite your neighbors to “do the right thing”</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Get a pollinator habitat sign from Xerces Society and post it proudly</a:t>
            </a:r>
          </a:p>
        </p:txBody>
      </p:sp>
      <p:pic>
        <p:nvPicPr>
          <p:cNvPr id="3" name="Picture 2" descr="A sticker with butterflies and flowers&#10;&#10;Description automatically generated">
            <a:extLst>
              <a:ext uri="{FF2B5EF4-FFF2-40B4-BE49-F238E27FC236}">
                <a16:creationId xmlns:a16="http://schemas.microsoft.com/office/drawing/2014/main" id="{F5F642E8-3903-C73E-0264-8D24D3E96A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369427"/>
            <a:ext cx="5613400" cy="6235700"/>
          </a:xfrm>
          <a:prstGeom prst="rect">
            <a:avLst/>
          </a:prstGeom>
        </p:spPr>
      </p:pic>
      <p:pic>
        <p:nvPicPr>
          <p:cNvPr id="2" name="Picture 2" descr="Picture 2">
            <a:extLst>
              <a:ext uri="{FF2B5EF4-FFF2-40B4-BE49-F238E27FC236}">
                <a16:creationId xmlns:a16="http://schemas.microsoft.com/office/drawing/2014/main" id="{600184E5-DFBE-F8B9-EF04-78EBC439DC21}"/>
              </a:ext>
            </a:extLst>
          </p:cNvPr>
          <p:cNvPicPr>
            <a:picLocks noChangeAspect="1"/>
          </p:cNvPicPr>
          <p:nvPr/>
        </p:nvPicPr>
        <p:blipFill>
          <a:blip r:embed="rId5"/>
          <a:stretch>
            <a:fillRect/>
          </a:stretch>
        </p:blipFill>
        <p:spPr>
          <a:xfrm>
            <a:off x="10998914" y="99521"/>
            <a:ext cx="1114748" cy="1075404"/>
          </a:xfrm>
          <a:prstGeom prst="rect">
            <a:avLst/>
          </a:prstGeom>
          <a:ln w="12700">
            <a:miter lim="400000"/>
          </a:ln>
        </p:spPr>
      </p:pic>
    </p:spTree>
    <p:extLst>
      <p:ext uri="{BB962C8B-B14F-4D97-AF65-F5344CB8AC3E}">
        <p14:creationId xmlns:p14="http://schemas.microsoft.com/office/powerpoint/2010/main" val="421816920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Planning a Pollinator Garden</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353254" y="1588827"/>
            <a:ext cx="5485843" cy="26058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Starting from scratch or adding to existing bed?</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Sun? Shade?</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Even natives need a little water to get started</a:t>
            </a:r>
          </a:p>
        </p:txBody>
      </p:sp>
      <p:pic>
        <p:nvPicPr>
          <p:cNvPr id="21506" name="Picture 2">
            <a:extLst>
              <a:ext uri="{FF2B5EF4-FFF2-40B4-BE49-F238E27FC236}">
                <a16:creationId xmlns:a16="http://schemas.microsoft.com/office/drawing/2014/main" id="{8C7AF5B5-FC22-8BAA-19D7-9E79FDC5D3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9" y="1402853"/>
            <a:ext cx="5448300" cy="43561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2">
            <a:extLst>
              <a:ext uri="{FF2B5EF4-FFF2-40B4-BE49-F238E27FC236}">
                <a16:creationId xmlns:a16="http://schemas.microsoft.com/office/drawing/2014/main" id="{75848FA8-384F-8B29-5726-FD7D5C59A565}"/>
              </a:ext>
            </a:extLst>
          </p:cNvPr>
          <p:cNvPicPr>
            <a:picLocks noChangeAspect="1"/>
          </p:cNvPicPr>
          <p:nvPr/>
        </p:nvPicPr>
        <p:blipFill>
          <a:blip r:embed="rId5"/>
          <a:stretch>
            <a:fillRect/>
          </a:stretch>
        </p:blipFill>
        <p:spPr>
          <a:xfrm>
            <a:off x="10813729" y="143785"/>
            <a:ext cx="1173484" cy="1132067"/>
          </a:xfrm>
          <a:prstGeom prst="rect">
            <a:avLst/>
          </a:prstGeom>
          <a:ln w="12700">
            <a:miter lim="400000"/>
          </a:ln>
        </p:spPr>
      </p:pic>
    </p:spTree>
    <p:extLst>
      <p:ext uri="{BB962C8B-B14F-4D97-AF65-F5344CB8AC3E}">
        <p14:creationId xmlns:p14="http://schemas.microsoft.com/office/powerpoint/2010/main" val="221778700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Start with a Chart</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23554" name="Picture 2">
            <a:extLst>
              <a:ext uri="{FF2B5EF4-FFF2-40B4-BE49-F238E27FC236}">
                <a16:creationId xmlns:a16="http://schemas.microsoft.com/office/drawing/2014/main" id="{9E00E337-6B12-FD27-8870-E120821137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905" y="2452227"/>
            <a:ext cx="10464800" cy="2768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2">
            <a:extLst>
              <a:ext uri="{FF2B5EF4-FFF2-40B4-BE49-F238E27FC236}">
                <a16:creationId xmlns:a16="http://schemas.microsoft.com/office/drawing/2014/main" id="{C6DFACF3-4E74-D2D5-4C23-FCB151FFAB4D}"/>
              </a:ext>
            </a:extLst>
          </p:cNvPr>
          <p:cNvPicPr>
            <a:picLocks noChangeAspect="1"/>
          </p:cNvPicPr>
          <p:nvPr/>
        </p:nvPicPr>
        <p:blipFill>
          <a:blip r:embed="rId5"/>
          <a:stretch>
            <a:fillRect/>
          </a:stretch>
        </p:blipFill>
        <p:spPr>
          <a:xfrm>
            <a:off x="10842304" y="146164"/>
            <a:ext cx="1144909" cy="1104500"/>
          </a:xfrm>
          <a:prstGeom prst="rect">
            <a:avLst/>
          </a:prstGeom>
          <a:ln w="12700">
            <a:miter lim="400000"/>
          </a:ln>
        </p:spPr>
      </p:pic>
    </p:spTree>
    <p:extLst>
      <p:ext uri="{BB962C8B-B14F-4D97-AF65-F5344CB8AC3E}">
        <p14:creationId xmlns:p14="http://schemas.microsoft.com/office/powerpoint/2010/main" val="191090562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Shop for Plants</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68627"/>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593904" y="1575835"/>
            <a:ext cx="10090137" cy="47038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200"/>
              </a:spcBef>
              <a:buClr>
                <a:srgbClr val="C00000"/>
              </a:buClr>
              <a:buSzPct val="100000"/>
              <a:defRPr sz="2400">
                <a:solidFill>
                  <a:srgbClr val="626E74"/>
                </a:solidFill>
                <a:latin typeface="Arial"/>
                <a:ea typeface="Arial"/>
                <a:cs typeface="Arial"/>
                <a:sym typeface="Arial"/>
              </a:defRPr>
            </a:pPr>
            <a:r>
              <a:rPr lang="en-US" sz="3200" dirty="0">
                <a:solidFill>
                  <a:schemeClr val="tx1"/>
                </a:solidFill>
              </a:rPr>
              <a:t>Keep in mind…</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Sun exposure</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Pollinator-friendly plants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Natives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Water and soil preference</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Bloom time</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From Borage to Zinnia, there are dozens of options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Visit </a:t>
            </a:r>
            <a:r>
              <a:rPr lang="en-US" sz="3200" dirty="0">
                <a:solidFill>
                  <a:schemeClr val="tx1"/>
                </a:solidFill>
                <a:hlinkClick r:id="rId4">
                  <a:extLst>
                    <a:ext uri="{A12FA001-AC4F-418D-AE19-62706E023703}">
                      <ahyp:hlinkClr xmlns:ahyp="http://schemas.microsoft.com/office/drawing/2018/hyperlinkcolor" val="tx"/>
                    </a:ext>
                  </a:extLst>
                </a:hlinkClick>
              </a:rPr>
              <a:t>www.xerces.org/publications/plant-lists</a:t>
            </a:r>
            <a:r>
              <a:rPr lang="en-US" sz="3200" dirty="0">
                <a:solidFill>
                  <a:schemeClr val="tx1"/>
                </a:solidFill>
              </a:rPr>
              <a:t> for options in your growing environment</a:t>
            </a:r>
          </a:p>
        </p:txBody>
      </p:sp>
      <p:pic>
        <p:nvPicPr>
          <p:cNvPr id="3" name="Picture 2" descr="A garden center with many plants&#10;&#10;Description automatically generated">
            <a:extLst>
              <a:ext uri="{FF2B5EF4-FFF2-40B4-BE49-F238E27FC236}">
                <a16:creationId xmlns:a16="http://schemas.microsoft.com/office/drawing/2014/main" id="{E96414E9-0B3D-8C8D-479A-AD37AA3210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4100" y="1411538"/>
            <a:ext cx="6364080" cy="2823578"/>
          </a:xfrm>
          <a:prstGeom prst="rect">
            <a:avLst/>
          </a:prstGeom>
        </p:spPr>
      </p:pic>
      <p:pic>
        <p:nvPicPr>
          <p:cNvPr id="2" name="Picture 2" descr="Picture 2">
            <a:extLst>
              <a:ext uri="{FF2B5EF4-FFF2-40B4-BE49-F238E27FC236}">
                <a16:creationId xmlns:a16="http://schemas.microsoft.com/office/drawing/2014/main" id="{43D30E39-E395-8BBC-B900-1BF61AC9B675}"/>
              </a:ext>
            </a:extLst>
          </p:cNvPr>
          <p:cNvPicPr>
            <a:picLocks noChangeAspect="1"/>
          </p:cNvPicPr>
          <p:nvPr/>
        </p:nvPicPr>
        <p:blipFill>
          <a:blip r:embed="rId6"/>
          <a:stretch>
            <a:fillRect/>
          </a:stretch>
        </p:blipFill>
        <p:spPr>
          <a:xfrm>
            <a:off x="10944221" y="106981"/>
            <a:ext cx="1202059" cy="1159633"/>
          </a:xfrm>
          <a:prstGeom prst="rect">
            <a:avLst/>
          </a:prstGeom>
          <a:ln w="12700">
            <a:miter lim="400000"/>
          </a:ln>
        </p:spPr>
      </p:pic>
    </p:spTree>
    <p:extLst>
      <p:ext uri="{BB962C8B-B14F-4D97-AF65-F5344CB8AC3E}">
        <p14:creationId xmlns:p14="http://schemas.microsoft.com/office/powerpoint/2010/main" val="70887526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Planting for Honey Bees</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85279"/>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213360" y="1198955"/>
            <a:ext cx="11673840" cy="57143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Go native</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Plant in clusters and clumps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Use blues, purples, whites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Umbra shaped and daisy shaped flowers for landing</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Plant to attract and support the bees throughout the whole season </a:t>
            </a:r>
          </a:p>
          <a:p>
            <a:pPr>
              <a:spcBef>
                <a:spcPts val="200"/>
              </a:spcBef>
              <a:buClr>
                <a:srgbClr val="C00000"/>
              </a:buClr>
              <a:buSzPct val="100000"/>
              <a:defRPr sz="2400">
                <a:solidFill>
                  <a:srgbClr val="626E74"/>
                </a:solidFill>
                <a:latin typeface="Arial"/>
                <a:ea typeface="Arial"/>
                <a:cs typeface="Arial"/>
                <a:sym typeface="Arial"/>
              </a:defRPr>
            </a:pPr>
            <a:r>
              <a:rPr lang="en-US" sz="3200" dirty="0">
                <a:solidFill>
                  <a:schemeClr val="tx1"/>
                </a:solidFill>
              </a:rPr>
              <a:t>	- Spring: Oregon grape, elderberry, snowberry, yarrow</a:t>
            </a:r>
          </a:p>
          <a:p>
            <a:pPr>
              <a:spcBef>
                <a:spcPts val="200"/>
              </a:spcBef>
              <a:buClr>
                <a:srgbClr val="C00000"/>
              </a:buClr>
              <a:buSzPct val="100000"/>
              <a:defRPr sz="2400">
                <a:solidFill>
                  <a:srgbClr val="626E74"/>
                </a:solidFill>
                <a:latin typeface="Arial"/>
                <a:ea typeface="Arial"/>
                <a:cs typeface="Arial"/>
                <a:sym typeface="Arial"/>
              </a:defRPr>
            </a:pPr>
            <a:r>
              <a:rPr lang="en-US" sz="3200" dirty="0">
                <a:solidFill>
                  <a:schemeClr val="tx1"/>
                </a:solidFill>
              </a:rPr>
              <a:t>	- Summer: California poppies, iris, lupine, oregano</a:t>
            </a:r>
          </a:p>
          <a:p>
            <a:pPr>
              <a:spcBef>
                <a:spcPts val="200"/>
              </a:spcBef>
              <a:buClr>
                <a:srgbClr val="C00000"/>
              </a:buClr>
              <a:buSzPct val="100000"/>
              <a:defRPr sz="2400">
                <a:solidFill>
                  <a:srgbClr val="626E74"/>
                </a:solidFill>
                <a:latin typeface="Arial"/>
                <a:ea typeface="Arial"/>
                <a:cs typeface="Arial"/>
                <a:sym typeface="Arial"/>
              </a:defRPr>
            </a:pPr>
            <a:r>
              <a:rPr lang="en-US" sz="3200" dirty="0">
                <a:solidFill>
                  <a:schemeClr val="tx1"/>
                </a:solidFill>
              </a:rPr>
              <a:t>	- Fall: Goldenrod, Joe Pye weed, purple asters, pineapple</a:t>
            </a:r>
          </a:p>
          <a:p>
            <a:pPr>
              <a:spcBef>
                <a:spcPts val="200"/>
              </a:spcBef>
              <a:buClr>
                <a:srgbClr val="C00000"/>
              </a:buClr>
              <a:buSzPct val="100000"/>
              <a:defRPr sz="2400">
                <a:solidFill>
                  <a:srgbClr val="626E74"/>
                </a:solidFill>
                <a:latin typeface="Arial"/>
                <a:ea typeface="Arial"/>
                <a:cs typeface="Arial"/>
                <a:sym typeface="Arial"/>
              </a:defRPr>
            </a:pPr>
            <a:r>
              <a:rPr lang="en-US" sz="3200" dirty="0">
                <a:solidFill>
                  <a:schemeClr val="tx1"/>
                </a:solidFill>
              </a:rPr>
              <a:t>              sage, black-eyed Susan</a:t>
            </a:r>
          </a:p>
          <a:p>
            <a:pPr>
              <a:spcBef>
                <a:spcPts val="200"/>
              </a:spcBef>
              <a:buClr>
                <a:srgbClr val="C00000"/>
              </a:buClr>
              <a:buSzPct val="100000"/>
              <a:defRPr sz="2400">
                <a:solidFill>
                  <a:srgbClr val="626E74"/>
                </a:solidFill>
                <a:latin typeface="Arial"/>
                <a:ea typeface="Arial"/>
                <a:cs typeface="Arial"/>
                <a:sym typeface="Arial"/>
              </a:defRPr>
            </a:pPr>
            <a:r>
              <a:rPr lang="en-US" sz="3200" dirty="0">
                <a:solidFill>
                  <a:schemeClr val="tx1"/>
                </a:solidFill>
              </a:rPr>
              <a:t>	- Winter: Hellebores, crocus, loquat</a:t>
            </a:r>
          </a:p>
        </p:txBody>
      </p:sp>
      <p:pic>
        <p:nvPicPr>
          <p:cNvPr id="2" name="Picture 2" descr="Picture 2">
            <a:extLst>
              <a:ext uri="{FF2B5EF4-FFF2-40B4-BE49-F238E27FC236}">
                <a16:creationId xmlns:a16="http://schemas.microsoft.com/office/drawing/2014/main" id="{223BD37B-E09C-1D2F-9050-1822F4E7E6C6}"/>
              </a:ext>
            </a:extLst>
          </p:cNvPr>
          <p:cNvPicPr>
            <a:picLocks noChangeAspect="1"/>
          </p:cNvPicPr>
          <p:nvPr/>
        </p:nvPicPr>
        <p:blipFill>
          <a:blip r:embed="rId4"/>
          <a:stretch>
            <a:fillRect/>
          </a:stretch>
        </p:blipFill>
        <p:spPr>
          <a:xfrm>
            <a:off x="10705144" y="106284"/>
            <a:ext cx="1273496" cy="1228549"/>
          </a:xfrm>
          <a:prstGeom prst="rect">
            <a:avLst/>
          </a:prstGeom>
          <a:ln w="12700">
            <a:miter lim="400000"/>
          </a:ln>
        </p:spPr>
      </p:pic>
    </p:spTree>
    <p:extLst>
      <p:ext uri="{BB962C8B-B14F-4D97-AF65-F5344CB8AC3E}">
        <p14:creationId xmlns:p14="http://schemas.microsoft.com/office/powerpoint/2010/main" val="95243043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Beneficials</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85279"/>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6309360" y="1600007"/>
            <a:ext cx="5669280" cy="40831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All these tactics will also aid beneficial insects</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Lady beetles, lacewings, parasitic wasps, etc. control many pest insects naturally</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Pollinate your food and take care of aphids with four easy steps!</a:t>
            </a:r>
          </a:p>
        </p:txBody>
      </p:sp>
      <p:pic>
        <p:nvPicPr>
          <p:cNvPr id="2" name="Picture 2" descr="Picture 2">
            <a:extLst>
              <a:ext uri="{FF2B5EF4-FFF2-40B4-BE49-F238E27FC236}">
                <a16:creationId xmlns:a16="http://schemas.microsoft.com/office/drawing/2014/main" id="{223BD37B-E09C-1D2F-9050-1822F4E7E6C6}"/>
              </a:ext>
            </a:extLst>
          </p:cNvPr>
          <p:cNvPicPr>
            <a:picLocks noChangeAspect="1"/>
          </p:cNvPicPr>
          <p:nvPr/>
        </p:nvPicPr>
        <p:blipFill>
          <a:blip r:embed="rId4"/>
          <a:stretch>
            <a:fillRect/>
          </a:stretch>
        </p:blipFill>
        <p:spPr>
          <a:xfrm>
            <a:off x="10705144" y="106284"/>
            <a:ext cx="1273496" cy="1228549"/>
          </a:xfrm>
          <a:prstGeom prst="rect">
            <a:avLst/>
          </a:prstGeom>
          <a:ln w="12700">
            <a:miter lim="400000"/>
          </a:ln>
        </p:spPr>
      </p:pic>
      <p:pic>
        <p:nvPicPr>
          <p:cNvPr id="3" name="Picture 3" descr="lacewings.jpg">
            <a:extLst>
              <a:ext uri="{FF2B5EF4-FFF2-40B4-BE49-F238E27FC236}">
                <a16:creationId xmlns:a16="http://schemas.microsoft.com/office/drawing/2014/main" id="{59512FBE-715D-FA73-B108-99872A570BA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0348" y="1324146"/>
            <a:ext cx="3872529" cy="25901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9" descr="parasitic-wasp.jpg">
            <a:extLst>
              <a:ext uri="{FF2B5EF4-FFF2-40B4-BE49-F238E27FC236}">
                <a16:creationId xmlns:a16="http://schemas.microsoft.com/office/drawing/2014/main" id="{7FFB347F-DD3D-8A35-5A66-69E90721966C}"/>
              </a:ext>
            </a:extLst>
          </p:cNvPr>
          <p:cNvPicPr>
            <a:picLocks noChangeAspect="1"/>
          </p:cNvPicPr>
          <p:nvPr/>
        </p:nvPicPr>
        <p:blipFill>
          <a:blip r:embed="rId6"/>
          <a:srcRect/>
          <a:stretch>
            <a:fillRect/>
          </a:stretch>
        </p:blipFill>
        <p:spPr bwMode="auto">
          <a:xfrm>
            <a:off x="3222585" y="3914274"/>
            <a:ext cx="2892807" cy="2892807"/>
          </a:xfrm>
          <a:prstGeom prst="rect">
            <a:avLst/>
          </a:prstGeom>
          <a:noFill/>
          <a:ln w="9525">
            <a:noFill/>
            <a:miter lim="800000"/>
            <a:headEnd/>
            <a:tailEnd/>
          </a:ln>
        </p:spPr>
      </p:pic>
      <p:pic>
        <p:nvPicPr>
          <p:cNvPr id="5" name="Picture 2" descr="ladybeetlesondaisy.jpg">
            <a:extLst>
              <a:ext uri="{FF2B5EF4-FFF2-40B4-BE49-F238E27FC236}">
                <a16:creationId xmlns:a16="http://schemas.microsoft.com/office/drawing/2014/main" id="{E695733E-58C0-BABB-CE48-8F72DD2D33E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6566" y="4205668"/>
            <a:ext cx="2829035" cy="2188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4901762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xfrm>
            <a:off x="593905" y="491427"/>
            <a:ext cx="9686563" cy="793111"/>
          </a:xfrm>
          <a:prstGeom prst="rect">
            <a:avLst/>
          </a:prstGeom>
        </p:spPr>
        <p:txBody>
          <a:bodyPr lIns="0" tIns="0" rIns="0" bIns="0" anchor="t">
            <a:noAutofit/>
          </a:bodyPr>
          <a:lstStyle>
            <a:lvl1pPr algn="l">
              <a:defRPr spc="-200">
                <a:solidFill>
                  <a:srgbClr val="404040"/>
                </a:solidFill>
                <a:latin typeface="Carlito"/>
                <a:ea typeface="Carlito"/>
                <a:cs typeface="Carlito"/>
                <a:sym typeface="Carlito"/>
              </a:defRPr>
            </a:lvl1pPr>
          </a:lstStyle>
          <a:p>
            <a:r>
              <a:rPr lang="en-US" dirty="0"/>
              <a:t>Four Easy Steps</a:t>
            </a:r>
            <a:endParaRPr dirty="0"/>
          </a:p>
        </p:txBody>
      </p:sp>
      <p:sp>
        <p:nvSpPr>
          <p:cNvPr id="317" name="Rectangle 7"/>
          <p:cNvSpPr/>
          <p:nvPr/>
        </p:nvSpPr>
        <p:spPr>
          <a:xfrm>
            <a:off x="635712" y="1152065"/>
            <a:ext cx="365295" cy="45720"/>
          </a:xfrm>
          <a:prstGeom prst="rect">
            <a:avLst/>
          </a:prstGeom>
          <a:blipFill>
            <a:blip r:embed="rId3"/>
            <a:stretch>
              <a:fillRect/>
            </a:stretch>
          </a:blipFill>
          <a:ln w="12700">
            <a:miter lim="400000"/>
          </a:ln>
        </p:spPr>
        <p:txBody>
          <a:bodyPr lIns="45719" rIns="45719" anchor="ctr"/>
          <a:lstStyle/>
          <a:p>
            <a:pPr algn="ctr">
              <a:defRPr>
                <a:noFill/>
              </a:defRPr>
            </a:pPr>
            <a:endParaRPr/>
          </a:p>
        </p:txBody>
      </p:sp>
      <p:grpSp>
        <p:nvGrpSpPr>
          <p:cNvPr id="320" name="Rectangle 6"/>
          <p:cNvGrpSpPr/>
          <p:nvPr/>
        </p:nvGrpSpPr>
        <p:grpSpPr>
          <a:xfrm>
            <a:off x="0" y="6685279"/>
            <a:ext cx="12192000" cy="345441"/>
            <a:chOff x="0" y="0"/>
            <a:chExt cx="12192000" cy="345440"/>
          </a:xfrm>
        </p:grpSpPr>
        <p:sp>
          <p:nvSpPr>
            <p:cNvPr id="318"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19"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321" name="Subtitle 2"/>
          <p:cNvSpPr txBox="1"/>
          <p:nvPr/>
        </p:nvSpPr>
        <p:spPr>
          <a:xfrm>
            <a:off x="259079" y="1614437"/>
            <a:ext cx="11673840" cy="26314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Reduce use of pesticides (less work for you)</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Plant pollinator-friendly flowers (enjoy the beauty)</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Provide nesting sites (let some leaves stay on the ground – less work for you)</a:t>
            </a:r>
          </a:p>
          <a:p>
            <a:pPr marL="457200" indent="-457200">
              <a:spcBef>
                <a:spcPts val="200"/>
              </a:spcBef>
              <a:buClr>
                <a:srgbClr val="C00000"/>
              </a:buClr>
              <a:buSzPct val="100000"/>
              <a:buFont typeface="Arial" panose="020B0604020202020204" pitchFamily="34" charset="0"/>
              <a:buChar char="•"/>
              <a:defRPr sz="2400">
                <a:solidFill>
                  <a:srgbClr val="626E74"/>
                </a:solidFill>
                <a:latin typeface="Arial"/>
                <a:ea typeface="Arial"/>
                <a:cs typeface="Arial"/>
                <a:sym typeface="Arial"/>
              </a:defRPr>
            </a:pPr>
            <a:r>
              <a:rPr lang="en-US" sz="3200" dirty="0">
                <a:solidFill>
                  <a:schemeClr val="tx1"/>
                </a:solidFill>
              </a:rPr>
              <a:t>Toot your own horn (we all love to brag)</a:t>
            </a:r>
          </a:p>
        </p:txBody>
      </p:sp>
      <p:pic>
        <p:nvPicPr>
          <p:cNvPr id="2" name="Picture 2" descr="Picture 2">
            <a:extLst>
              <a:ext uri="{FF2B5EF4-FFF2-40B4-BE49-F238E27FC236}">
                <a16:creationId xmlns:a16="http://schemas.microsoft.com/office/drawing/2014/main" id="{223BD37B-E09C-1D2F-9050-1822F4E7E6C6}"/>
              </a:ext>
            </a:extLst>
          </p:cNvPr>
          <p:cNvPicPr>
            <a:picLocks noChangeAspect="1"/>
          </p:cNvPicPr>
          <p:nvPr/>
        </p:nvPicPr>
        <p:blipFill>
          <a:blip r:embed="rId4"/>
          <a:stretch>
            <a:fillRect/>
          </a:stretch>
        </p:blipFill>
        <p:spPr>
          <a:xfrm>
            <a:off x="10705144" y="106284"/>
            <a:ext cx="1273496" cy="1228549"/>
          </a:xfrm>
          <a:prstGeom prst="rect">
            <a:avLst/>
          </a:prstGeom>
          <a:ln w="12700">
            <a:miter lim="400000"/>
          </a:ln>
        </p:spPr>
      </p:pic>
      <p:pic>
        <p:nvPicPr>
          <p:cNvPr id="4" name="Picture 3" descr="A cartoon of a koala sleeping on a branch&#10;&#10;Description automatically generated">
            <a:extLst>
              <a:ext uri="{FF2B5EF4-FFF2-40B4-BE49-F238E27FC236}">
                <a16:creationId xmlns:a16="http://schemas.microsoft.com/office/drawing/2014/main" id="{BD86906F-1C4F-DEA9-F40F-BBBB54CA0B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54594" y="3879836"/>
            <a:ext cx="2586122" cy="2586122"/>
          </a:xfrm>
          <a:prstGeom prst="rect">
            <a:avLst/>
          </a:prstGeom>
        </p:spPr>
      </p:pic>
      <p:sp>
        <p:nvSpPr>
          <p:cNvPr id="5" name="TextBox 4">
            <a:extLst>
              <a:ext uri="{FF2B5EF4-FFF2-40B4-BE49-F238E27FC236}">
                <a16:creationId xmlns:a16="http://schemas.microsoft.com/office/drawing/2014/main" id="{DFAC79D2-4D13-DA82-11BB-EFD01FBA5AAB}"/>
              </a:ext>
            </a:extLst>
          </p:cNvPr>
          <p:cNvSpPr txBox="1"/>
          <p:nvPr/>
        </p:nvSpPr>
        <p:spPr>
          <a:xfrm>
            <a:off x="9014842" y="6252449"/>
            <a:ext cx="192587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Do more of this!</a:t>
            </a:r>
          </a:p>
        </p:txBody>
      </p:sp>
    </p:spTree>
    <p:extLst>
      <p:ext uri="{BB962C8B-B14F-4D97-AF65-F5344CB8AC3E}">
        <p14:creationId xmlns:p14="http://schemas.microsoft.com/office/powerpoint/2010/main" val="40214194"/>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Rectangle 2"/>
          <p:cNvSpPr/>
          <p:nvPr/>
        </p:nvSpPr>
        <p:spPr>
          <a:xfrm>
            <a:off x="7838574" y="-1"/>
            <a:ext cx="4353427" cy="6812283"/>
          </a:xfrm>
          <a:prstGeom prst="rect">
            <a:avLst/>
          </a:prstGeom>
          <a:blipFill>
            <a:blip r:embed="rId2"/>
            <a:stretch>
              <a:fillRect/>
            </a:stretch>
          </a:blipFill>
          <a:ln w="12700">
            <a:miter lim="400000"/>
          </a:ln>
        </p:spPr>
        <p:txBody>
          <a:bodyPr lIns="45719" rIns="45719" anchor="ctr"/>
          <a:lstStyle/>
          <a:p>
            <a:pPr algn="ctr">
              <a:defRPr>
                <a:solidFill>
                  <a:srgbClr val="FFFFFF"/>
                </a:solidFill>
              </a:defRPr>
            </a:pPr>
            <a:endParaRPr/>
          </a:p>
        </p:txBody>
      </p:sp>
      <p:grpSp>
        <p:nvGrpSpPr>
          <p:cNvPr id="569" name="Rectangle 6"/>
          <p:cNvGrpSpPr/>
          <p:nvPr/>
        </p:nvGrpSpPr>
        <p:grpSpPr>
          <a:xfrm>
            <a:off x="0" y="6639559"/>
            <a:ext cx="12192000" cy="345441"/>
            <a:chOff x="0" y="0"/>
            <a:chExt cx="12192000" cy="345440"/>
          </a:xfrm>
        </p:grpSpPr>
        <p:sp>
          <p:nvSpPr>
            <p:cNvPr id="567"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568"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570" name="image7.png" descr="image7.png"/>
          <p:cNvPicPr>
            <a:picLocks noChangeAspect="1"/>
          </p:cNvPicPr>
          <p:nvPr/>
        </p:nvPicPr>
        <p:blipFill>
          <a:blip r:embed="rId4"/>
          <a:stretch>
            <a:fillRect/>
          </a:stretch>
        </p:blipFill>
        <p:spPr>
          <a:xfrm>
            <a:off x="68683" y="0"/>
            <a:ext cx="12192001" cy="6858000"/>
          </a:xfrm>
          <a:prstGeom prst="rect">
            <a:avLst/>
          </a:prstGeom>
          <a:ln w="12700">
            <a:miter lim="400000"/>
          </a:ln>
        </p:spPr>
      </p:pic>
      <p:pic>
        <p:nvPicPr>
          <p:cNvPr id="571" name="Picture 9" descr="Picture 9"/>
          <p:cNvPicPr>
            <a:picLocks noChangeAspect="1"/>
          </p:cNvPicPr>
          <p:nvPr/>
        </p:nvPicPr>
        <p:blipFill>
          <a:blip r:embed="rId5"/>
          <a:stretch>
            <a:fillRect/>
          </a:stretch>
        </p:blipFill>
        <p:spPr>
          <a:xfrm>
            <a:off x="7907256" y="1190527"/>
            <a:ext cx="4216060" cy="4216059"/>
          </a:xfrm>
          <a:prstGeom prst="rect">
            <a:avLst/>
          </a:prstGeom>
          <a:ln w="12700">
            <a:miter lim="400000"/>
          </a:ln>
        </p:spPr>
      </p:pic>
      <p:sp>
        <p:nvSpPr>
          <p:cNvPr id="572" name="Content Placeholder 2"/>
          <p:cNvSpPr txBox="1"/>
          <p:nvPr/>
        </p:nvSpPr>
        <p:spPr>
          <a:xfrm>
            <a:off x="68683" y="2266440"/>
            <a:ext cx="7377146" cy="25442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indent="228600" defTabSz="914400">
              <a:lnSpc>
                <a:spcPct val="90000"/>
              </a:lnSpc>
              <a:spcBef>
                <a:spcPts val="1000"/>
              </a:spcBef>
              <a:defRPr sz="2800">
                <a:latin typeface="Arial"/>
                <a:ea typeface="Arial"/>
                <a:cs typeface="Arial"/>
                <a:sym typeface="Arial"/>
              </a:defRPr>
            </a:pPr>
            <a:r>
              <a:rPr dirty="0"/>
              <a:t>Insert Name</a:t>
            </a:r>
          </a:p>
          <a:p>
            <a:pPr indent="228600" defTabSz="914400">
              <a:lnSpc>
                <a:spcPct val="90000"/>
              </a:lnSpc>
              <a:spcBef>
                <a:spcPts val="1000"/>
              </a:spcBef>
              <a:defRPr sz="2800">
                <a:latin typeface="Arial"/>
                <a:ea typeface="Arial"/>
                <a:cs typeface="Arial"/>
                <a:sym typeface="Arial"/>
              </a:defRPr>
            </a:pPr>
            <a:r>
              <a:rPr dirty="0"/>
              <a:t>WSU Extension Master Gardener Volunteer</a:t>
            </a:r>
          </a:p>
          <a:p>
            <a:pPr indent="228600" defTabSz="914400">
              <a:lnSpc>
                <a:spcPct val="90000"/>
              </a:lnSpc>
              <a:spcBef>
                <a:spcPts val="1000"/>
              </a:spcBef>
              <a:defRPr sz="2800">
                <a:latin typeface="Arial"/>
                <a:ea typeface="Arial"/>
                <a:cs typeface="Arial"/>
                <a:sym typeface="Arial"/>
              </a:defRPr>
            </a:pPr>
            <a:r>
              <a:rPr dirty="0"/>
              <a:t>Contact info</a:t>
            </a:r>
          </a:p>
          <a:p>
            <a:pPr indent="228600" defTabSz="914400">
              <a:lnSpc>
                <a:spcPct val="90000"/>
              </a:lnSpc>
              <a:spcBef>
                <a:spcPts val="1000"/>
              </a:spcBef>
              <a:defRPr sz="2800">
                <a:latin typeface="Arial"/>
                <a:ea typeface="Arial"/>
                <a:cs typeface="Arial"/>
                <a:sym typeface="Arial"/>
              </a:defRPr>
            </a:pPr>
            <a:r>
              <a:rPr u="sng" dirty="0">
                <a:solidFill>
                  <a:srgbClr val="0563C1"/>
                </a:solidFill>
                <a:uFill>
                  <a:solidFill>
                    <a:srgbClr val="0563C1"/>
                  </a:solidFill>
                </a:uFill>
                <a:hlinkClick r:id="rId6"/>
              </a:rPr>
              <a:t>http://mastergardener.wsu.edu/</a:t>
            </a:r>
          </a:p>
          <a:p>
            <a:pPr indent="228600" defTabSz="914400">
              <a:lnSpc>
                <a:spcPct val="90000"/>
              </a:lnSpc>
              <a:spcBef>
                <a:spcPts val="1000"/>
              </a:spcBef>
              <a:defRPr sz="2800">
                <a:latin typeface="Arial"/>
                <a:ea typeface="Arial"/>
                <a:cs typeface="Arial"/>
                <a:sym typeface="Arial"/>
              </a:defRPr>
            </a:pPr>
            <a:r>
              <a:rPr u="sng" dirty="0">
                <a:solidFill>
                  <a:srgbClr val="0563C1"/>
                </a:solidFill>
                <a:uFill>
                  <a:solidFill>
                    <a:srgbClr val="0563C1"/>
                  </a:solidFill>
                </a:uFill>
                <a:hlinkClick r:id="rId7"/>
              </a:rPr>
              <a:t>https://www.facebook.com/WSUMGProgram</a:t>
            </a:r>
          </a:p>
        </p:txBody>
      </p:sp>
      <p:sp>
        <p:nvSpPr>
          <p:cNvPr id="573" name="Title 4"/>
          <p:cNvSpPr txBox="1">
            <a:spLocks noGrp="1"/>
          </p:cNvSpPr>
          <p:nvPr>
            <p:ph type="ctrTitle"/>
          </p:nvPr>
        </p:nvSpPr>
        <p:spPr>
          <a:xfrm>
            <a:off x="293017" y="397778"/>
            <a:ext cx="4323347" cy="1220449"/>
          </a:xfrm>
          <a:prstGeom prst="rect">
            <a:avLst/>
          </a:prstGeom>
        </p:spPr>
        <p:txBody>
          <a:bodyPr/>
          <a:lstStyle>
            <a:lvl1pPr>
              <a:defRPr>
                <a:latin typeface="Carlito"/>
                <a:ea typeface="Carlito"/>
                <a:cs typeface="Carlito"/>
                <a:sym typeface="Carlito"/>
              </a:defRPr>
            </a:lvl1pPr>
          </a:lstStyle>
          <a:p>
            <a:r>
              <a:rPr dirty="0"/>
              <a:t>Questions?</a:t>
            </a:r>
          </a:p>
        </p:txBody>
      </p:sp>
      <p:pic>
        <p:nvPicPr>
          <p:cNvPr id="574" name="Picture 7" descr="Picture 7"/>
          <p:cNvPicPr>
            <a:picLocks noChangeAspect="1"/>
          </p:cNvPicPr>
          <p:nvPr/>
        </p:nvPicPr>
        <p:blipFill>
          <a:blip r:embed="rId8"/>
          <a:stretch>
            <a:fillRect/>
          </a:stretch>
        </p:blipFill>
        <p:spPr>
          <a:xfrm>
            <a:off x="293016" y="5768523"/>
            <a:ext cx="3507206" cy="691700"/>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 name="Picture 13" descr="Picture 13"/>
          <p:cNvPicPr>
            <a:picLocks noChangeAspect="1"/>
          </p:cNvPicPr>
          <p:nvPr/>
        </p:nvPicPr>
        <p:blipFill>
          <a:blip r:embed="rId3"/>
          <a:stretch>
            <a:fillRect/>
          </a:stretch>
        </p:blipFill>
        <p:spPr>
          <a:xfrm>
            <a:off x="0" y="-245119"/>
            <a:ext cx="12192001" cy="6858001"/>
          </a:xfrm>
          <a:prstGeom prst="rect">
            <a:avLst/>
          </a:prstGeom>
          <a:ln w="12700">
            <a:miter lim="400000"/>
          </a:ln>
        </p:spPr>
      </p:pic>
      <p:grpSp>
        <p:nvGrpSpPr>
          <p:cNvPr id="689" name="Rectangle 6"/>
          <p:cNvGrpSpPr/>
          <p:nvPr/>
        </p:nvGrpSpPr>
        <p:grpSpPr>
          <a:xfrm>
            <a:off x="0" y="6639559"/>
            <a:ext cx="12192000" cy="345441"/>
            <a:chOff x="0" y="0"/>
            <a:chExt cx="12192000" cy="345440"/>
          </a:xfrm>
        </p:grpSpPr>
        <p:sp>
          <p:nvSpPr>
            <p:cNvPr id="687" name="Rectangle"/>
            <p:cNvSpPr/>
            <p:nvPr/>
          </p:nvSpPr>
          <p:spPr>
            <a:xfrm>
              <a:off x="0" y="127000"/>
              <a:ext cx="12192000" cy="91441"/>
            </a:xfrm>
            <a:prstGeom prst="rect">
              <a:avLst/>
            </a:prstGeom>
            <a:blipFill rotWithShape="1">
              <a:blip r:embed="rId4"/>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688"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pic>
        <p:nvPicPr>
          <p:cNvPr id="690" name="Picture 1" descr="Picture 1"/>
          <p:cNvPicPr>
            <a:picLocks noChangeAspect="1"/>
          </p:cNvPicPr>
          <p:nvPr/>
        </p:nvPicPr>
        <p:blipFill>
          <a:blip r:embed="rId5"/>
          <a:stretch>
            <a:fillRect/>
          </a:stretch>
        </p:blipFill>
        <p:spPr>
          <a:xfrm>
            <a:off x="3212341" y="476459"/>
            <a:ext cx="5767318" cy="5734565"/>
          </a:xfrm>
          <a:prstGeom prst="rect">
            <a:avLst/>
          </a:prstGeom>
          <a:ln w="12700">
            <a:miter lim="400000"/>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4" name="Picture Placeholder 35" descr="Picture Placeholder 35"/>
          <p:cNvPicPr>
            <a:picLocks noChangeAspect="1"/>
          </p:cNvPicPr>
          <p:nvPr/>
        </p:nvPicPr>
        <p:blipFill>
          <a:blip r:embed="rId2"/>
          <a:srcRect l="6191" t="12604" b="12603"/>
          <a:stretch>
            <a:fillRect/>
          </a:stretch>
        </p:blipFill>
        <p:spPr>
          <a:xfrm>
            <a:off x="0" y="-69313"/>
            <a:ext cx="12192000" cy="6835873"/>
          </a:xfrm>
          <a:prstGeom prst="rect">
            <a:avLst/>
          </a:prstGeom>
          <a:ln w="12700">
            <a:miter lim="400000"/>
          </a:ln>
        </p:spPr>
      </p:pic>
      <p:sp>
        <p:nvSpPr>
          <p:cNvPr id="695" name="Rectangle 10"/>
          <p:cNvSpPr/>
          <p:nvPr/>
        </p:nvSpPr>
        <p:spPr>
          <a:xfrm>
            <a:off x="442608" y="1953072"/>
            <a:ext cx="5326371" cy="3649402"/>
          </a:xfrm>
          <a:prstGeom prst="rect">
            <a:avLst/>
          </a:prstGeom>
          <a:solidFill>
            <a:srgbClr val="AA0D35"/>
          </a:solidFill>
          <a:ln w="12700">
            <a:miter lim="400000"/>
          </a:ln>
        </p:spPr>
        <p:txBody>
          <a:bodyPr lIns="45719" rIns="45719" anchor="ctr"/>
          <a:lstStyle/>
          <a:p>
            <a:pPr algn="ctr">
              <a:defRPr>
                <a:solidFill>
                  <a:srgbClr val="FFFFFF"/>
                </a:solidFill>
              </a:defRPr>
            </a:pPr>
            <a:endParaRPr/>
          </a:p>
        </p:txBody>
      </p:sp>
      <p:grpSp>
        <p:nvGrpSpPr>
          <p:cNvPr id="698" name="Rectangle 6"/>
          <p:cNvGrpSpPr/>
          <p:nvPr/>
        </p:nvGrpSpPr>
        <p:grpSpPr>
          <a:xfrm>
            <a:off x="0" y="6639559"/>
            <a:ext cx="12192000" cy="345441"/>
            <a:chOff x="0" y="0"/>
            <a:chExt cx="12192000" cy="345440"/>
          </a:xfrm>
        </p:grpSpPr>
        <p:sp>
          <p:nvSpPr>
            <p:cNvPr id="696" name="Rectangle"/>
            <p:cNvSpPr/>
            <p:nvPr/>
          </p:nvSpPr>
          <p:spPr>
            <a:xfrm>
              <a:off x="0" y="127000"/>
              <a:ext cx="12192000" cy="91441"/>
            </a:xfrm>
            <a:prstGeom prst="rect">
              <a:avLst/>
            </a:prstGeom>
            <a:blipFill rotWithShape="1">
              <a:blip r:embed="rId3"/>
              <a:srcRect/>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697" name="Text"/>
            <p:cNvSpPr txBox="1"/>
            <p:nvPr/>
          </p:nvSpPr>
          <p:spPr>
            <a:xfrm>
              <a:off x="45719" y="0"/>
              <a:ext cx="12100561" cy="3454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noFill/>
                </a:defRPr>
              </a:lvl1pPr>
            </a:lstStyle>
            <a:p>
              <a:r>
                <a:t>          </a:t>
              </a:r>
            </a:p>
          </p:txBody>
        </p:sp>
      </p:grpSp>
      <p:sp>
        <p:nvSpPr>
          <p:cNvPr id="699" name="Content Placeholder 4"/>
          <p:cNvSpPr txBox="1"/>
          <p:nvPr/>
        </p:nvSpPr>
        <p:spPr>
          <a:xfrm>
            <a:off x="586275" y="2193402"/>
            <a:ext cx="4729807" cy="2651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indent="228600" defTabSz="914400">
              <a:lnSpc>
                <a:spcPct val="90000"/>
              </a:lnSpc>
              <a:spcBef>
                <a:spcPts val="1000"/>
              </a:spcBef>
              <a:defRPr sz="4400">
                <a:solidFill>
                  <a:srgbClr val="FFFFFF"/>
                </a:solidFill>
              </a:defRPr>
            </a:pPr>
            <a:r>
              <a:rPr>
                <a:latin typeface="Carlito"/>
                <a:ea typeface="Carlito"/>
                <a:cs typeface="Carlito"/>
                <a:sym typeface="Carlito"/>
              </a:rPr>
              <a:t>Mission</a:t>
            </a:r>
            <a:r>
              <a:t> </a:t>
            </a:r>
            <a:endParaRPr sz="2800"/>
          </a:p>
          <a:p>
            <a:pPr indent="228600" defTabSz="914400">
              <a:lnSpc>
                <a:spcPct val="90000"/>
              </a:lnSpc>
              <a:spcBef>
                <a:spcPts val="1000"/>
              </a:spcBef>
              <a:defRPr sz="2000">
                <a:solidFill>
                  <a:srgbClr val="FFFFFF"/>
                </a:solidFill>
              </a:defRPr>
            </a:pPr>
            <a:endParaRPr sz="2800"/>
          </a:p>
          <a:p>
            <a:pPr indent="228600" defTabSz="914400">
              <a:lnSpc>
                <a:spcPct val="90000"/>
              </a:lnSpc>
              <a:spcBef>
                <a:spcPts val="1000"/>
              </a:spcBef>
              <a:defRPr sz="2000">
                <a:solidFill>
                  <a:srgbClr val="FFFFFF"/>
                </a:solidFill>
                <a:latin typeface="Arial"/>
                <a:ea typeface="Arial"/>
                <a:cs typeface="Arial"/>
                <a:sym typeface="Arial"/>
              </a:defRPr>
            </a:pPr>
            <a:r>
              <a:t>Engaging university-trained volunteers to empower and sustain diverse communities with relevant, unbiased, research-based horticulture and environmental stewardship education. </a:t>
            </a:r>
          </a:p>
        </p:txBody>
      </p:sp>
      <p:sp>
        <p:nvSpPr>
          <p:cNvPr id="700" name="Straight Connector 14"/>
          <p:cNvSpPr/>
          <p:nvPr/>
        </p:nvSpPr>
        <p:spPr>
          <a:xfrm>
            <a:off x="844258" y="2838597"/>
            <a:ext cx="1724498" cy="1"/>
          </a:xfrm>
          <a:prstGeom prst="line">
            <a:avLst/>
          </a:prstGeom>
          <a:ln w="12700">
            <a:solidFill>
              <a:srgbClr val="FFFFFF"/>
            </a:solidFill>
            <a:miter/>
          </a:ln>
        </p:spPr>
        <p:txBody>
          <a:bodyPr lIns="45719" rIns="45719"/>
          <a:lstStyle/>
          <a:p>
            <a:endParaRPr/>
          </a:p>
        </p:txBody>
      </p:sp>
      <p:pic>
        <p:nvPicPr>
          <p:cNvPr id="701" name="Picture 15" descr="Picture 15"/>
          <p:cNvPicPr>
            <a:picLocks noChangeAspect="1"/>
          </p:cNvPicPr>
          <p:nvPr/>
        </p:nvPicPr>
        <p:blipFill>
          <a:blip r:embed="rId4"/>
          <a:stretch>
            <a:fillRect/>
          </a:stretch>
        </p:blipFill>
        <p:spPr>
          <a:xfrm>
            <a:off x="11220453" y="91439"/>
            <a:ext cx="729697" cy="729698"/>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354</TotalTime>
  <Words>1614</Words>
  <Application>Microsoft Macintosh PowerPoint</Application>
  <PresentationFormat>Widescreen</PresentationFormat>
  <Paragraphs>220</Paragraphs>
  <Slides>34</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Carlito</vt:lpstr>
      <vt:lpstr>Stone Sans Semibold</vt:lpstr>
      <vt:lpstr>Arial</vt:lpstr>
      <vt:lpstr>Calibri</vt:lpstr>
      <vt:lpstr>Corbel</vt:lpstr>
      <vt:lpstr>Wingdings</vt:lpstr>
      <vt:lpstr>Office Theme</vt:lpstr>
      <vt:lpstr>The Resilient Yard</vt:lpstr>
      <vt:lpstr>Goals</vt:lpstr>
      <vt:lpstr>Climate Change?</vt:lpstr>
      <vt:lpstr>Climate Change Impact on Pollinators</vt:lpstr>
      <vt:lpstr>Why should we care?</vt:lpstr>
      <vt:lpstr>Flower Anatomy</vt:lpstr>
      <vt:lpstr>PowerPoint Presentation</vt:lpstr>
      <vt:lpstr>Flower Structures</vt:lpstr>
      <vt:lpstr>Fertilization</vt:lpstr>
      <vt:lpstr>Fertilization</vt:lpstr>
      <vt:lpstr>Fertilization</vt:lpstr>
      <vt:lpstr>Bees = Pollination</vt:lpstr>
      <vt:lpstr>Honey Bee</vt:lpstr>
      <vt:lpstr>Bumble Bee</vt:lpstr>
      <vt:lpstr>Orchard Mason Bee</vt:lpstr>
      <vt:lpstr>Small Carpenter Bee</vt:lpstr>
      <vt:lpstr>Bee “Vision”</vt:lpstr>
      <vt:lpstr>Bees don’t see red!</vt:lpstr>
      <vt:lpstr>It’s Not Just Bees</vt:lpstr>
      <vt:lpstr>Washington State Major Food Crops</vt:lpstr>
      <vt:lpstr>What Can A Homeowner Do?</vt:lpstr>
      <vt:lpstr>Avoid Pesticides</vt:lpstr>
      <vt:lpstr>Plant a Pollinator Garden</vt:lpstr>
      <vt:lpstr>Provide nesting sites</vt:lpstr>
      <vt:lpstr>Spread the Word</vt:lpstr>
      <vt:lpstr>Planning a Pollinator Garden</vt:lpstr>
      <vt:lpstr>Start with a Chart</vt:lpstr>
      <vt:lpstr>Shop for Plants</vt:lpstr>
      <vt:lpstr>Planting for Honey Bees</vt:lpstr>
      <vt:lpstr>Beneficials</vt:lpstr>
      <vt:lpstr>Four Easy Steps</vt:lpstr>
      <vt:lpstr>Questions?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Resilient Yard</dc:title>
  <cp:lastModifiedBy>Karen Palmer</cp:lastModifiedBy>
  <cp:revision>27</cp:revision>
  <dcterms:modified xsi:type="dcterms:W3CDTF">2023-12-06T23:01:26Z</dcterms:modified>
</cp:coreProperties>
</file>