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3" r:id="rId4"/>
  </p:sldMasterIdLst>
  <p:notesMasterIdLst>
    <p:notesMasterId r:id="rId36"/>
  </p:notesMasterIdLst>
  <p:sldIdLst>
    <p:sldId id="256" r:id="rId5"/>
    <p:sldId id="308" r:id="rId6"/>
    <p:sldId id="263" r:id="rId7"/>
    <p:sldId id="278" r:id="rId8"/>
    <p:sldId id="282" r:id="rId9"/>
    <p:sldId id="259" r:id="rId10"/>
    <p:sldId id="286" r:id="rId11"/>
    <p:sldId id="280" r:id="rId12"/>
    <p:sldId id="281" r:id="rId13"/>
    <p:sldId id="266" r:id="rId14"/>
    <p:sldId id="283" r:id="rId15"/>
    <p:sldId id="284" r:id="rId16"/>
    <p:sldId id="288" r:id="rId17"/>
    <p:sldId id="269" r:id="rId18"/>
    <p:sldId id="289" r:id="rId19"/>
    <p:sldId id="307" r:id="rId20"/>
    <p:sldId id="290" r:id="rId21"/>
    <p:sldId id="292" r:id="rId22"/>
    <p:sldId id="293" r:id="rId23"/>
    <p:sldId id="303" r:id="rId24"/>
    <p:sldId id="294" r:id="rId25"/>
    <p:sldId id="304" r:id="rId26"/>
    <p:sldId id="295" r:id="rId27"/>
    <p:sldId id="297" r:id="rId28"/>
    <p:sldId id="296" r:id="rId29"/>
    <p:sldId id="298" r:id="rId30"/>
    <p:sldId id="302" r:id="rId31"/>
    <p:sldId id="306" r:id="rId32"/>
    <p:sldId id="300" r:id="rId33"/>
    <p:sldId id="301" r:id="rId34"/>
    <p:sldId id="30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755D"/>
    <a:srgbClr val="DA0605"/>
    <a:srgbClr val="FF0020"/>
    <a:srgbClr val="9E06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64"/>
    <p:restoredTop sz="79952"/>
  </p:normalViewPr>
  <p:slideViewPr>
    <p:cSldViewPr snapToGrid="0" snapToObjects="1">
      <p:cViewPr varScale="1">
        <p:scale>
          <a:sx n="85" d="100"/>
          <a:sy n="85" d="100"/>
        </p:scale>
        <p:origin x="968" y="168"/>
      </p:cViewPr>
      <p:guideLst/>
    </p:cSldViewPr>
  </p:slideViewPr>
  <p:outlineViewPr>
    <p:cViewPr>
      <p:scale>
        <a:sx n="33" d="100"/>
        <a:sy n="33" d="100"/>
      </p:scale>
      <p:origin x="0" y="-9000"/>
    </p:cViewPr>
  </p:outlineViewPr>
  <p:notesTextViewPr>
    <p:cViewPr>
      <p:scale>
        <a:sx n="1" d="1"/>
        <a:sy n="1" d="1"/>
      </p:scale>
      <p:origin x="0" y="0"/>
    </p:cViewPr>
  </p:notesTextViewPr>
  <p:notesViewPr>
    <p:cSldViewPr snapToGrid="0" snapToObjects="1">
      <p:cViewPr varScale="1">
        <p:scale>
          <a:sx n="82" d="100"/>
          <a:sy n="82" d="100"/>
        </p:scale>
        <p:origin x="3160" y="1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37B3B7-1FF7-1142-AD5D-019094B4E933}" type="datetimeFigureOut">
              <a:rPr lang="en-US" smtClean="0"/>
              <a:t>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3AF98C-D6F7-5B47-9CDE-739D3F64B13A}" type="slidenum">
              <a:rPr lang="en-US" smtClean="0"/>
              <a:t>‹#›</a:t>
            </a:fld>
            <a:endParaRPr lang="en-US"/>
          </a:p>
        </p:txBody>
      </p:sp>
    </p:spTree>
    <p:extLst>
      <p:ext uri="{BB962C8B-B14F-4D97-AF65-F5344CB8AC3E}">
        <p14:creationId xmlns:p14="http://schemas.microsoft.com/office/powerpoint/2010/main" val="4179060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a:t>
            </a:r>
            <a:r>
              <a:rPr lang="en-US" baseline="0" dirty="0"/>
              <a:t> this with a brief intro of self- how long master gardener and how long gardening</a:t>
            </a:r>
          </a:p>
          <a:p>
            <a:endParaRPr lang="en-US" baseline="0" dirty="0"/>
          </a:p>
          <a:p>
            <a:r>
              <a:rPr lang="en-US" baseline="0" dirty="0"/>
              <a:t>Ask the audience the questions with a show of hands- will let you know what areas of rest of presentation to emphasize and which to skim over</a:t>
            </a:r>
            <a:endParaRPr lang="en-US" dirty="0"/>
          </a:p>
        </p:txBody>
      </p:sp>
      <p:sp>
        <p:nvSpPr>
          <p:cNvPr id="4" name="Slide Number Placeholder 3"/>
          <p:cNvSpPr>
            <a:spLocks noGrp="1"/>
          </p:cNvSpPr>
          <p:nvPr>
            <p:ph type="sldNum" sz="quarter" idx="5"/>
          </p:nvPr>
        </p:nvSpPr>
        <p:spPr/>
        <p:txBody>
          <a:bodyPr/>
          <a:lstStyle/>
          <a:p>
            <a:fld id="{3B3AF98C-D6F7-5B47-9CDE-739D3F64B13A}" type="slidenum">
              <a:rPr lang="en-US" smtClean="0"/>
              <a:t>3</a:t>
            </a:fld>
            <a:endParaRPr lang="en-US"/>
          </a:p>
        </p:txBody>
      </p:sp>
    </p:spTree>
    <p:extLst>
      <p:ext uri="{BB962C8B-B14F-4D97-AF65-F5344CB8AC3E}">
        <p14:creationId xmlns:p14="http://schemas.microsoft.com/office/powerpoint/2010/main" val="3034139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very brief…just so folks know where the presentation is going</a:t>
            </a:r>
          </a:p>
        </p:txBody>
      </p:sp>
      <p:sp>
        <p:nvSpPr>
          <p:cNvPr id="4" name="Slide Number Placeholder 3"/>
          <p:cNvSpPr>
            <a:spLocks noGrp="1"/>
          </p:cNvSpPr>
          <p:nvPr>
            <p:ph type="sldNum" sz="quarter" idx="5"/>
          </p:nvPr>
        </p:nvSpPr>
        <p:spPr/>
        <p:txBody>
          <a:bodyPr/>
          <a:lstStyle/>
          <a:p>
            <a:fld id="{3B3AF98C-D6F7-5B47-9CDE-739D3F64B13A}" type="slidenum">
              <a:rPr lang="en-US" smtClean="0"/>
              <a:t>4</a:t>
            </a:fld>
            <a:endParaRPr lang="en-US"/>
          </a:p>
        </p:txBody>
      </p:sp>
    </p:spTree>
    <p:extLst>
      <p:ext uri="{BB962C8B-B14F-4D97-AF65-F5344CB8AC3E}">
        <p14:creationId xmlns:p14="http://schemas.microsoft.com/office/powerpoint/2010/main" val="2985929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a:t>
            </a:r>
            <a:r>
              <a:rPr lang="en-US" baseline="0" dirty="0"/>
              <a:t> overview of this info:  Climate Change is a reality- and has to do with too much Carbon Dioxide being released into the atmosphere</a:t>
            </a:r>
            <a:endParaRPr lang="en-US" dirty="0"/>
          </a:p>
        </p:txBody>
      </p:sp>
      <p:sp>
        <p:nvSpPr>
          <p:cNvPr id="4" name="Slide Number Placeholder 3"/>
          <p:cNvSpPr>
            <a:spLocks noGrp="1"/>
          </p:cNvSpPr>
          <p:nvPr>
            <p:ph type="sldNum" sz="quarter" idx="5"/>
          </p:nvPr>
        </p:nvSpPr>
        <p:spPr/>
        <p:txBody>
          <a:bodyPr/>
          <a:lstStyle/>
          <a:p>
            <a:fld id="{3B3AF98C-D6F7-5B47-9CDE-739D3F64B13A}" type="slidenum">
              <a:rPr lang="en-US" smtClean="0"/>
              <a:t>5</a:t>
            </a:fld>
            <a:endParaRPr lang="en-US"/>
          </a:p>
        </p:txBody>
      </p:sp>
    </p:spTree>
    <p:extLst>
      <p:ext uri="{BB962C8B-B14F-4D97-AF65-F5344CB8AC3E}">
        <p14:creationId xmlns:p14="http://schemas.microsoft.com/office/powerpoint/2010/main" val="2656983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bit more detailed</a:t>
            </a:r>
            <a:r>
              <a:rPr lang="en-US" baseline="0" dirty="0"/>
              <a:t> info on CO2 being released into atmosphere, and causes gas that absorbs the heat and causes the warming</a:t>
            </a:r>
            <a:endParaRPr lang="en-US" dirty="0"/>
          </a:p>
        </p:txBody>
      </p:sp>
      <p:sp>
        <p:nvSpPr>
          <p:cNvPr id="4" name="Slide Number Placeholder 3"/>
          <p:cNvSpPr>
            <a:spLocks noGrp="1"/>
          </p:cNvSpPr>
          <p:nvPr>
            <p:ph type="sldNum" sz="quarter" idx="5"/>
          </p:nvPr>
        </p:nvSpPr>
        <p:spPr/>
        <p:txBody>
          <a:bodyPr/>
          <a:lstStyle/>
          <a:p>
            <a:fld id="{3B3AF98C-D6F7-5B47-9CDE-739D3F64B13A}" type="slidenum">
              <a:rPr lang="en-US" smtClean="0"/>
              <a:t>6</a:t>
            </a:fld>
            <a:endParaRPr lang="en-US"/>
          </a:p>
        </p:txBody>
      </p:sp>
    </p:spTree>
    <p:extLst>
      <p:ext uri="{BB962C8B-B14F-4D97-AF65-F5344CB8AC3E}">
        <p14:creationId xmlns:p14="http://schemas.microsoft.com/office/powerpoint/2010/main" val="3578012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 the role of plants in reducing the amount of CO2</a:t>
            </a:r>
            <a:r>
              <a:rPr lang="en-US" baseline="0" dirty="0"/>
              <a:t> released into the </a:t>
            </a:r>
            <a:r>
              <a:rPr lang="en-US" baseline="0" dirty="0" err="1"/>
              <a:t>atmospher</a:t>
            </a:r>
            <a:endParaRPr lang="en-US" dirty="0"/>
          </a:p>
        </p:txBody>
      </p:sp>
      <p:sp>
        <p:nvSpPr>
          <p:cNvPr id="4" name="Slide Number Placeholder 3"/>
          <p:cNvSpPr>
            <a:spLocks noGrp="1"/>
          </p:cNvSpPr>
          <p:nvPr>
            <p:ph type="sldNum" sz="quarter" idx="5"/>
          </p:nvPr>
        </p:nvSpPr>
        <p:spPr/>
        <p:txBody>
          <a:bodyPr/>
          <a:lstStyle/>
          <a:p>
            <a:fld id="{3B3AF98C-D6F7-5B47-9CDE-739D3F64B13A}" type="slidenum">
              <a:rPr lang="en-US" smtClean="0"/>
              <a:t>7</a:t>
            </a:fld>
            <a:endParaRPr lang="en-US"/>
          </a:p>
        </p:txBody>
      </p:sp>
    </p:spTree>
    <p:extLst>
      <p:ext uri="{BB962C8B-B14F-4D97-AF65-F5344CB8AC3E}">
        <p14:creationId xmlns:p14="http://schemas.microsoft.com/office/powerpoint/2010/main" val="1101228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gives you an opportunity to explain why vegetable gardeners need to be concerned about climate change</a:t>
            </a:r>
          </a:p>
        </p:txBody>
      </p:sp>
      <p:sp>
        <p:nvSpPr>
          <p:cNvPr id="4" name="Slide Number Placeholder 3"/>
          <p:cNvSpPr>
            <a:spLocks noGrp="1"/>
          </p:cNvSpPr>
          <p:nvPr>
            <p:ph type="sldNum" sz="quarter" idx="5"/>
          </p:nvPr>
        </p:nvSpPr>
        <p:spPr/>
        <p:txBody>
          <a:bodyPr/>
          <a:lstStyle/>
          <a:p>
            <a:fld id="{3B3AF98C-D6F7-5B47-9CDE-739D3F64B13A}" type="slidenum">
              <a:rPr lang="en-US" smtClean="0"/>
              <a:t>8</a:t>
            </a:fld>
            <a:endParaRPr lang="en-US"/>
          </a:p>
        </p:txBody>
      </p:sp>
    </p:spTree>
    <p:extLst>
      <p:ext uri="{BB962C8B-B14F-4D97-AF65-F5344CB8AC3E}">
        <p14:creationId xmlns:p14="http://schemas.microsoft.com/office/powerpoint/2010/main" val="4117351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 enormity of the climate change crisis- this is information to help folks understand that they can do something, and every little bit helps.</a:t>
            </a:r>
          </a:p>
          <a:p>
            <a:endParaRPr lang="en-US" dirty="0"/>
          </a:p>
          <a:p>
            <a:r>
              <a:rPr lang="en-US" dirty="0"/>
              <a:t>If you have time here, it would be a good time to ask for any audience reactions to the quote and information shared in the 3 boxes. You might ask them some questions like:</a:t>
            </a:r>
          </a:p>
          <a:p>
            <a:endParaRPr lang="en-US" dirty="0"/>
          </a:p>
          <a:p>
            <a:r>
              <a:rPr lang="en-US" dirty="0"/>
              <a:t>-How does this help you understand the concept of being a Resilient Gardener?</a:t>
            </a:r>
          </a:p>
          <a:p>
            <a:r>
              <a:rPr lang="en-US" dirty="0"/>
              <a:t>-How does this information help you feel less helpless in the face of climate change?</a:t>
            </a:r>
          </a:p>
        </p:txBody>
      </p:sp>
      <p:sp>
        <p:nvSpPr>
          <p:cNvPr id="4" name="Slide Number Placeholder 3"/>
          <p:cNvSpPr>
            <a:spLocks noGrp="1"/>
          </p:cNvSpPr>
          <p:nvPr>
            <p:ph type="sldNum" sz="quarter" idx="5"/>
          </p:nvPr>
        </p:nvSpPr>
        <p:spPr/>
        <p:txBody>
          <a:bodyPr/>
          <a:lstStyle/>
          <a:p>
            <a:fld id="{3B3AF98C-D6F7-5B47-9CDE-739D3F64B13A}" type="slidenum">
              <a:rPr lang="en-US" smtClean="0"/>
              <a:t>9</a:t>
            </a:fld>
            <a:endParaRPr lang="en-US"/>
          </a:p>
        </p:txBody>
      </p:sp>
    </p:spTree>
    <p:extLst>
      <p:ext uri="{BB962C8B-B14F-4D97-AF65-F5344CB8AC3E}">
        <p14:creationId xmlns:p14="http://schemas.microsoft.com/office/powerpoint/2010/main" val="3852511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mnemonic to help folks organize the information being shared in this presentation</a:t>
            </a:r>
          </a:p>
        </p:txBody>
      </p:sp>
      <p:sp>
        <p:nvSpPr>
          <p:cNvPr id="4" name="Slide Number Placeholder 3"/>
          <p:cNvSpPr>
            <a:spLocks noGrp="1"/>
          </p:cNvSpPr>
          <p:nvPr>
            <p:ph type="sldNum" sz="quarter" idx="5"/>
          </p:nvPr>
        </p:nvSpPr>
        <p:spPr/>
        <p:txBody>
          <a:bodyPr/>
          <a:lstStyle/>
          <a:p>
            <a:fld id="{3B3AF98C-D6F7-5B47-9CDE-739D3F64B13A}" type="slidenum">
              <a:rPr lang="en-US" smtClean="0"/>
              <a:t>10</a:t>
            </a:fld>
            <a:endParaRPr lang="en-US"/>
          </a:p>
        </p:txBody>
      </p:sp>
    </p:spTree>
    <p:extLst>
      <p:ext uri="{BB962C8B-B14F-4D97-AF65-F5344CB8AC3E}">
        <p14:creationId xmlns:p14="http://schemas.microsoft.com/office/powerpoint/2010/main" val="4157365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folks to start thinking about ways they are are contributing to climate change, even as they are gardening!  Not all gardening is low carbon</a:t>
            </a:r>
          </a:p>
        </p:txBody>
      </p:sp>
      <p:sp>
        <p:nvSpPr>
          <p:cNvPr id="4" name="Slide Number Placeholder 3"/>
          <p:cNvSpPr>
            <a:spLocks noGrp="1"/>
          </p:cNvSpPr>
          <p:nvPr>
            <p:ph type="sldNum" sz="quarter" idx="5"/>
          </p:nvPr>
        </p:nvSpPr>
        <p:spPr/>
        <p:txBody>
          <a:bodyPr/>
          <a:lstStyle/>
          <a:p>
            <a:fld id="{3B3AF98C-D6F7-5B47-9CDE-739D3F64B13A}" type="slidenum">
              <a:rPr lang="en-US" smtClean="0"/>
              <a:t>11</a:t>
            </a:fld>
            <a:endParaRPr lang="en-US"/>
          </a:p>
        </p:txBody>
      </p:sp>
    </p:spTree>
    <p:extLst>
      <p:ext uri="{BB962C8B-B14F-4D97-AF65-F5344CB8AC3E}">
        <p14:creationId xmlns:p14="http://schemas.microsoft.com/office/powerpoint/2010/main" val="2412670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t>
            </a:r>
            <a:r>
              <a:rPr lang="en-US" dirty="0" err="1"/>
              <a:t>wifi</a:t>
            </a:r>
            <a:r>
              <a:rPr lang="en-US" dirty="0"/>
              <a:t> where you are presenting, you can click on the link (diet carbon footprint) and put in other items and show folks how this works.</a:t>
            </a:r>
          </a:p>
        </p:txBody>
      </p:sp>
      <p:sp>
        <p:nvSpPr>
          <p:cNvPr id="4" name="Slide Number Placeholder 3"/>
          <p:cNvSpPr>
            <a:spLocks noGrp="1"/>
          </p:cNvSpPr>
          <p:nvPr>
            <p:ph type="sldNum" sz="quarter" idx="5"/>
          </p:nvPr>
        </p:nvSpPr>
        <p:spPr/>
        <p:txBody>
          <a:bodyPr/>
          <a:lstStyle/>
          <a:p>
            <a:fld id="{3B3AF98C-D6F7-5B47-9CDE-739D3F64B13A}" type="slidenum">
              <a:rPr lang="en-US" smtClean="0"/>
              <a:t>13</a:t>
            </a:fld>
            <a:endParaRPr lang="en-US"/>
          </a:p>
        </p:txBody>
      </p:sp>
    </p:spTree>
    <p:extLst>
      <p:ext uri="{BB962C8B-B14F-4D97-AF65-F5344CB8AC3E}">
        <p14:creationId xmlns:p14="http://schemas.microsoft.com/office/powerpoint/2010/main" val="3981784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Adapting means we might need to learn new ways of gardening, being more intentional about some practices we have done, and abandoning some practices</a:t>
            </a:r>
          </a:p>
        </p:txBody>
      </p:sp>
      <p:sp>
        <p:nvSpPr>
          <p:cNvPr id="4" name="Slide Number Placeholder 3"/>
          <p:cNvSpPr>
            <a:spLocks noGrp="1"/>
          </p:cNvSpPr>
          <p:nvPr>
            <p:ph type="sldNum" sz="quarter" idx="5"/>
          </p:nvPr>
        </p:nvSpPr>
        <p:spPr/>
        <p:txBody>
          <a:bodyPr/>
          <a:lstStyle/>
          <a:p>
            <a:fld id="{3B3AF98C-D6F7-5B47-9CDE-739D3F64B13A}" type="slidenum">
              <a:rPr lang="en-US" smtClean="0"/>
              <a:t>14</a:t>
            </a:fld>
            <a:endParaRPr lang="en-US"/>
          </a:p>
        </p:txBody>
      </p:sp>
    </p:spTree>
    <p:extLst>
      <p:ext uri="{BB962C8B-B14F-4D97-AF65-F5344CB8AC3E}">
        <p14:creationId xmlns:p14="http://schemas.microsoft.com/office/powerpoint/2010/main" val="1553647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just some time to reflection.  If you have time, ask for audience feedback on the information shared in these quotes. Some starting questions:</a:t>
            </a:r>
          </a:p>
          <a:p>
            <a:endParaRPr lang="en-US" dirty="0"/>
          </a:p>
          <a:p>
            <a:r>
              <a:rPr lang="en-US" dirty="0"/>
              <a:t>“What would it take for you to try ”no dig”?</a:t>
            </a:r>
          </a:p>
          <a:p>
            <a:r>
              <a:rPr lang="en-US" dirty="0"/>
              <a:t>Has anyone tried “no dig” and how does it work?</a:t>
            </a:r>
          </a:p>
          <a:p>
            <a:endParaRPr lang="en-US" dirty="0"/>
          </a:p>
        </p:txBody>
      </p:sp>
      <p:sp>
        <p:nvSpPr>
          <p:cNvPr id="4" name="Slide Number Placeholder 3"/>
          <p:cNvSpPr>
            <a:spLocks noGrp="1"/>
          </p:cNvSpPr>
          <p:nvPr>
            <p:ph type="sldNum" sz="quarter" idx="5"/>
          </p:nvPr>
        </p:nvSpPr>
        <p:spPr/>
        <p:txBody>
          <a:bodyPr/>
          <a:lstStyle/>
          <a:p>
            <a:fld id="{3B3AF98C-D6F7-5B47-9CDE-739D3F64B13A}" type="slidenum">
              <a:rPr lang="en-US" smtClean="0"/>
              <a:t>22</a:t>
            </a:fld>
            <a:endParaRPr lang="en-US"/>
          </a:p>
        </p:txBody>
      </p:sp>
    </p:spTree>
    <p:extLst>
      <p:ext uri="{BB962C8B-B14F-4D97-AF65-F5344CB8AC3E}">
        <p14:creationId xmlns:p14="http://schemas.microsoft.com/office/powerpoint/2010/main" val="2206002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Reinforce- lots of different ways to vegetable garden- the tradition rows with tilling in between is not the only way, and it fact may not be the most resilient way</a:t>
            </a:r>
          </a:p>
        </p:txBody>
      </p:sp>
      <p:sp>
        <p:nvSpPr>
          <p:cNvPr id="4" name="Slide Number Placeholder 3"/>
          <p:cNvSpPr>
            <a:spLocks noGrp="1"/>
          </p:cNvSpPr>
          <p:nvPr>
            <p:ph type="sldNum" sz="quarter" idx="5"/>
          </p:nvPr>
        </p:nvSpPr>
        <p:spPr/>
        <p:txBody>
          <a:bodyPr/>
          <a:lstStyle/>
          <a:p>
            <a:fld id="{3B3AF98C-D6F7-5B47-9CDE-739D3F64B13A}" type="slidenum">
              <a:rPr lang="en-US" smtClean="0"/>
              <a:t>23</a:t>
            </a:fld>
            <a:endParaRPr lang="en-US"/>
          </a:p>
        </p:txBody>
      </p:sp>
    </p:spTree>
    <p:extLst>
      <p:ext uri="{BB962C8B-B14F-4D97-AF65-F5344CB8AC3E}">
        <p14:creationId xmlns:p14="http://schemas.microsoft.com/office/powerpoint/2010/main" val="822356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Gone is the idea of planting on a traditional calendar- read the seed packets and use a soil thermometer</a:t>
            </a:r>
          </a:p>
          <a:p>
            <a:endParaRPr lang="en-US" dirty="0"/>
          </a:p>
        </p:txBody>
      </p:sp>
      <p:sp>
        <p:nvSpPr>
          <p:cNvPr id="4" name="Slide Number Placeholder 3"/>
          <p:cNvSpPr>
            <a:spLocks noGrp="1"/>
          </p:cNvSpPr>
          <p:nvPr>
            <p:ph type="sldNum" sz="quarter" idx="5"/>
          </p:nvPr>
        </p:nvSpPr>
        <p:spPr/>
        <p:txBody>
          <a:bodyPr/>
          <a:lstStyle/>
          <a:p>
            <a:fld id="{3B3AF98C-D6F7-5B47-9CDE-739D3F64B13A}" type="slidenum">
              <a:rPr lang="en-US" smtClean="0"/>
              <a:t>24</a:t>
            </a:fld>
            <a:endParaRPr lang="en-US"/>
          </a:p>
        </p:txBody>
      </p:sp>
    </p:spTree>
    <p:extLst>
      <p:ext uri="{BB962C8B-B14F-4D97-AF65-F5344CB8AC3E}">
        <p14:creationId xmlns:p14="http://schemas.microsoft.com/office/powerpoint/2010/main" val="1633034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good research based info and supports being a resilient gardener</a:t>
            </a:r>
          </a:p>
        </p:txBody>
      </p:sp>
      <p:sp>
        <p:nvSpPr>
          <p:cNvPr id="4" name="Slide Number Placeholder 3"/>
          <p:cNvSpPr>
            <a:spLocks noGrp="1"/>
          </p:cNvSpPr>
          <p:nvPr>
            <p:ph type="sldNum" sz="quarter" idx="5"/>
          </p:nvPr>
        </p:nvSpPr>
        <p:spPr/>
        <p:txBody>
          <a:bodyPr/>
          <a:lstStyle/>
          <a:p>
            <a:fld id="{3B3AF98C-D6F7-5B47-9CDE-739D3F64B13A}" type="slidenum">
              <a:rPr lang="en-US" smtClean="0"/>
              <a:t>25</a:t>
            </a:fld>
            <a:endParaRPr lang="en-US"/>
          </a:p>
        </p:txBody>
      </p:sp>
    </p:spTree>
    <p:extLst>
      <p:ext uri="{BB962C8B-B14F-4D97-AF65-F5344CB8AC3E}">
        <p14:creationId xmlns:p14="http://schemas.microsoft.com/office/powerpoint/2010/main" val="2857843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QR code to get to website- links to lots of research based information</a:t>
            </a:r>
          </a:p>
        </p:txBody>
      </p:sp>
      <p:sp>
        <p:nvSpPr>
          <p:cNvPr id="4" name="Slide Number Placeholder 3"/>
          <p:cNvSpPr>
            <a:spLocks noGrp="1"/>
          </p:cNvSpPr>
          <p:nvPr>
            <p:ph type="sldNum" sz="quarter" idx="5"/>
          </p:nvPr>
        </p:nvSpPr>
        <p:spPr/>
        <p:txBody>
          <a:bodyPr/>
          <a:lstStyle/>
          <a:p>
            <a:fld id="{3B3AF98C-D6F7-5B47-9CDE-739D3F64B13A}" type="slidenum">
              <a:rPr lang="en-US" smtClean="0"/>
              <a:t>27</a:t>
            </a:fld>
            <a:endParaRPr lang="en-US"/>
          </a:p>
        </p:txBody>
      </p:sp>
    </p:spTree>
    <p:extLst>
      <p:ext uri="{BB962C8B-B14F-4D97-AF65-F5344CB8AC3E}">
        <p14:creationId xmlns:p14="http://schemas.microsoft.com/office/powerpoint/2010/main" val="2062562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 few that might help folks grow and develop their skills.  Save carbon by using the library and not buying a new book</a:t>
            </a:r>
          </a:p>
        </p:txBody>
      </p:sp>
      <p:sp>
        <p:nvSpPr>
          <p:cNvPr id="4" name="Slide Number Placeholder 3"/>
          <p:cNvSpPr>
            <a:spLocks noGrp="1"/>
          </p:cNvSpPr>
          <p:nvPr>
            <p:ph type="sldNum" sz="quarter" idx="5"/>
          </p:nvPr>
        </p:nvSpPr>
        <p:spPr/>
        <p:txBody>
          <a:bodyPr/>
          <a:lstStyle/>
          <a:p>
            <a:fld id="{3B3AF98C-D6F7-5B47-9CDE-739D3F64B13A}" type="slidenum">
              <a:rPr lang="en-US" smtClean="0"/>
              <a:t>28</a:t>
            </a:fld>
            <a:endParaRPr lang="en-US"/>
          </a:p>
        </p:txBody>
      </p:sp>
    </p:spTree>
    <p:extLst>
      <p:ext uri="{BB962C8B-B14F-4D97-AF65-F5344CB8AC3E}">
        <p14:creationId xmlns:p14="http://schemas.microsoft.com/office/powerpoint/2010/main" val="2349698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 quick recap.   Get audience involvement by having them check themselves to see what they learned.</a:t>
            </a:r>
          </a:p>
          <a:p>
            <a:endParaRPr lang="en-US" dirty="0"/>
          </a:p>
          <a:p>
            <a:r>
              <a:rPr lang="en-US" dirty="0"/>
              <a:t>For the one strategy that they will try, have them first share with a neighbor (partner share)  and then if time have folks share ideas with whole group</a:t>
            </a:r>
          </a:p>
        </p:txBody>
      </p:sp>
      <p:sp>
        <p:nvSpPr>
          <p:cNvPr id="4" name="Slide Number Placeholder 3"/>
          <p:cNvSpPr>
            <a:spLocks noGrp="1"/>
          </p:cNvSpPr>
          <p:nvPr>
            <p:ph type="sldNum" sz="quarter" idx="5"/>
          </p:nvPr>
        </p:nvSpPr>
        <p:spPr/>
        <p:txBody>
          <a:bodyPr/>
          <a:lstStyle/>
          <a:p>
            <a:fld id="{3B3AF98C-D6F7-5B47-9CDE-739D3F64B13A}" type="slidenum">
              <a:rPr lang="en-US" smtClean="0"/>
              <a:t>29</a:t>
            </a:fld>
            <a:endParaRPr lang="en-US"/>
          </a:p>
        </p:txBody>
      </p:sp>
    </p:spTree>
    <p:extLst>
      <p:ext uri="{BB962C8B-B14F-4D97-AF65-F5344CB8AC3E}">
        <p14:creationId xmlns:p14="http://schemas.microsoft.com/office/powerpoint/2010/main" val="1719256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F9259A-1FE3-4FF9-8A07-BDD8177164ED}" type="datetime4">
              <a:rPr lang="en-US" smtClean="0"/>
              <a:t>October 20,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058997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340FED-6E95-4177-A7EF-CD303B9E611D}" type="datetime4">
              <a:rPr lang="en-US" smtClean="0"/>
              <a:t>October 20, 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779417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7962CB-39AD-45A9-800F-54DAB53D6021}" type="datetime4">
              <a:rPr lang="en-US" smtClean="0"/>
              <a:t>October 20,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4029777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DF93D-55AB-4606-B9D7-742F1FC51983}" type="datetime4">
              <a:rPr lang="en-US" smtClean="0"/>
              <a:t>October 20, 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2063326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3960BD-7AC1-4217-9611-AAA56D3EE38F}" type="datetime4">
              <a:rPr lang="en-US" smtClean="0"/>
              <a:pPr/>
              <a:t>October 20, 2023</a:t>
            </a:fld>
            <a:endParaRPr lang="en-US" dirty="0">
              <a:latin typeface="+mn-lt"/>
            </a:endParaRPr>
          </a:p>
        </p:txBody>
      </p:sp>
      <p:sp>
        <p:nvSpPr>
          <p:cNvPr id="8" name="Footer Placeholder 7"/>
          <p:cNvSpPr>
            <a:spLocks noGrp="1"/>
          </p:cNvSpPr>
          <p:nvPr>
            <p:ph type="ftr" sz="quarter" idx="11"/>
          </p:nvPr>
        </p:nvSpPr>
        <p:spPr/>
        <p:txBody>
          <a:bodyPr/>
          <a:lstStyle/>
          <a:p>
            <a:endParaRPr lang="en-US" dirty="0">
              <a:latin typeface="+mn-lt"/>
            </a:endParaRPr>
          </a:p>
        </p:txBody>
      </p:sp>
      <p:sp>
        <p:nvSpPr>
          <p:cNvPr id="9" name="Slide Number Placeholder 8"/>
          <p:cNvSpPr>
            <a:spLocks noGrp="1"/>
          </p:cNvSpPr>
          <p:nvPr>
            <p:ph type="sldNum" sz="quarter" idx="12"/>
          </p:nvPr>
        </p:nvSpPr>
        <p:spPr/>
        <p:txBody>
          <a:bodyPr/>
          <a:lstStyle/>
          <a:p>
            <a:fld id="{9D4AEF59-F28E-467C-9EA3-92D1CFAD475A}" type="slidenum">
              <a:rPr lang="en-US" smtClean="0"/>
              <a:pPr/>
              <a:t>‹#›</a:t>
            </a:fld>
            <a:endParaRPr lang="en-US">
              <a:latin typeface="+mn-lt"/>
            </a:endParaRPr>
          </a:p>
        </p:txBody>
      </p:sp>
    </p:spTree>
    <p:extLst>
      <p:ext uri="{BB962C8B-B14F-4D97-AF65-F5344CB8AC3E}">
        <p14:creationId xmlns:p14="http://schemas.microsoft.com/office/powerpoint/2010/main" val="294119297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8537E9-D174-424D-BEE8-AFC4CA5F9F97}" type="datetime4">
              <a:rPr lang="en-US" smtClean="0"/>
              <a:t>October 20, 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525254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A44C0-F7AC-49C2-8289-1E7A86D9FB50}" type="datetime4">
              <a:rPr lang="en-US" smtClean="0"/>
              <a:t>October 20, 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730653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BB84BC-6E78-40D1-8831-40AB1F596614}" type="datetime4">
              <a:rPr lang="en-US" smtClean="0"/>
              <a:t>October 20,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14292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FA080F-3961-4D42-BEDE-84A1FED032F1}" type="datetime4">
              <a:rPr lang="en-US" smtClean="0"/>
              <a:t>October 20,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2044395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CC3C8F-D4A7-4EAD-92AD-82C91CB8BB85}" type="datetime4">
              <a:rPr lang="en-US" smtClean="0"/>
              <a:t>October 20,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4008020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011D41-E33C-4BC7-8272-37E8417FD097}" type="datetime4">
              <a:rPr lang="en-US" smtClean="0"/>
              <a:t>October 20,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986829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4000"/>
                <a:satMod val="80000"/>
                <a:lumMod val="106000"/>
              </a:schemeClr>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3960BD-7AC1-4217-9611-AAA56D3EE38F}" type="datetime4">
              <a:rPr lang="en-US" smtClean="0"/>
              <a:pPr/>
              <a:t>October 20, 2023</a:t>
            </a:fld>
            <a:endParaRPr lang="en-US" dirty="0">
              <a:latin typeface="+mn-lt"/>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latin typeface="+mn-lt"/>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4AEF59-F28E-467C-9EA3-92D1CFAD475A}" type="slidenum">
              <a:rPr lang="en-US" smtClean="0"/>
              <a:pPr/>
              <a:t>‹#›</a:t>
            </a:fld>
            <a:endParaRPr lang="en-US">
              <a:latin typeface="+mn-lt"/>
            </a:endParaRPr>
          </a:p>
        </p:txBody>
      </p:sp>
    </p:spTree>
    <p:extLst>
      <p:ext uri="{BB962C8B-B14F-4D97-AF65-F5344CB8AC3E}">
        <p14:creationId xmlns:p14="http://schemas.microsoft.com/office/powerpoint/2010/main" val="3642152273"/>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6.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s://www.noaa.gov/news-release/carbon-dioxide-now-more-than-50-higher-than-pre-industrial-levels#:~:text=Carbon%20dioxide%20measured%20at%20NOAA%27s,of%20California%20San%20Diego%20announc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hyperlink" Target="https://www.bbc.com/news/science-environment-46459714"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png"/><Relationship Id="rId4" Type="http://schemas.openxmlformats.org/officeDocument/2006/relationships/image" Target="../media/image26.jpeg"/><Relationship Id="rId9"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hyperlink" Target="https://tilthalliance.org/resources/cool-and-warm-season-crops-spring-picks/"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1.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7.jpeg"/><Relationship Id="rId7"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D881-4292-3942-BA86-91F62FAFA2BA}"/>
              </a:ext>
            </a:extLst>
          </p:cNvPr>
          <p:cNvSpPr>
            <a:spLocks noGrp="1"/>
          </p:cNvSpPr>
          <p:nvPr>
            <p:ph type="ctrTitle"/>
          </p:nvPr>
        </p:nvSpPr>
        <p:spPr>
          <a:xfrm>
            <a:off x="1515532" y="1721295"/>
            <a:ext cx="9144000" cy="1960530"/>
          </a:xfrm>
        </p:spPr>
        <p:txBody>
          <a:bodyPr/>
          <a:lstStyle/>
          <a:p>
            <a:r>
              <a:rPr lang="en-US" sz="3200" b="1" dirty="0">
                <a:effectLst/>
                <a:latin typeface="Corbel" panose="020B0503020204020204" pitchFamily="34" charset="0"/>
                <a:ea typeface="Calibri" panose="020F0502020204030204" pitchFamily="34" charset="0"/>
              </a:rPr>
              <a:t>The Resilient Yard: Vegetable Gardening with EASE</a:t>
            </a:r>
            <a:endParaRPr lang="en-US" sz="8800" b="1" spc="-150" dirty="0">
              <a:latin typeface="Corbel" panose="020B0503020204020204" pitchFamily="34" charset="0"/>
              <a:ea typeface="+mj-lt"/>
              <a:cs typeface="+mj-lt"/>
            </a:endParaRPr>
          </a:p>
          <a:p>
            <a:endParaRPr lang="en-US" spc="-150" dirty="0">
              <a:ea typeface="+mj-lt"/>
              <a:cs typeface="+mj-lt"/>
            </a:endParaRPr>
          </a:p>
        </p:txBody>
      </p:sp>
      <p:sp>
        <p:nvSpPr>
          <p:cNvPr id="8" name="Rectangle 7">
            <a:extLst>
              <a:ext uri="{FF2B5EF4-FFF2-40B4-BE49-F238E27FC236}">
                <a16:creationId xmlns:a16="http://schemas.microsoft.com/office/drawing/2014/main" id="{9A08752B-3956-1B49-A67C-A87B88B39B90}"/>
              </a:ext>
            </a:extLst>
          </p:cNvPr>
          <p:cNvSpPr/>
          <p:nvPr/>
        </p:nvSpPr>
        <p:spPr>
          <a:xfrm>
            <a:off x="5346553" y="3489349"/>
            <a:ext cx="1481958" cy="4572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0" name="Rectangle 9">
            <a:extLst>
              <a:ext uri="{FF2B5EF4-FFF2-40B4-BE49-F238E27FC236}">
                <a16:creationId xmlns:a16="http://schemas.microsoft.com/office/drawing/2014/main" id="{44356E6B-40CF-5F42-B72E-3CEF14FAF60D}"/>
              </a:ext>
            </a:extLst>
          </p:cNvPr>
          <p:cNvSpPr/>
          <p:nvPr/>
        </p:nvSpPr>
        <p:spPr>
          <a:xfrm>
            <a:off x="0" y="6766560"/>
            <a:ext cx="12192000" cy="9144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9" name="Picture 8">
            <a:extLst>
              <a:ext uri="{FF2B5EF4-FFF2-40B4-BE49-F238E27FC236}">
                <a16:creationId xmlns:a16="http://schemas.microsoft.com/office/drawing/2014/main" id="{DFDF2082-F79A-FC47-9F7A-4E4BAA3E20D6}"/>
              </a:ext>
            </a:extLst>
          </p:cNvPr>
          <p:cNvPicPr>
            <a:picLocks noChangeAspect="1"/>
          </p:cNvPicPr>
          <p:nvPr/>
        </p:nvPicPr>
        <p:blipFill>
          <a:blip r:embed="rId3"/>
          <a:srcRect/>
          <a:stretch/>
        </p:blipFill>
        <p:spPr>
          <a:xfrm>
            <a:off x="4703196" y="415304"/>
            <a:ext cx="2768673" cy="681387"/>
          </a:xfrm>
          <a:prstGeom prst="rect">
            <a:avLst/>
          </a:prstGeom>
        </p:spPr>
      </p:pic>
      <p:pic>
        <p:nvPicPr>
          <p:cNvPr id="3" name="Picture 2">
            <a:extLst>
              <a:ext uri="{FF2B5EF4-FFF2-40B4-BE49-F238E27FC236}">
                <a16:creationId xmlns:a16="http://schemas.microsoft.com/office/drawing/2014/main" id="{8F574B73-CC93-7929-38BA-3047550FE922}"/>
              </a:ext>
            </a:extLst>
          </p:cNvPr>
          <p:cNvPicPr>
            <a:picLocks noChangeAspect="1"/>
          </p:cNvPicPr>
          <p:nvPr/>
        </p:nvPicPr>
        <p:blipFill>
          <a:blip r:embed="rId4"/>
          <a:stretch>
            <a:fillRect/>
          </a:stretch>
        </p:blipFill>
        <p:spPr>
          <a:xfrm>
            <a:off x="4453845" y="3963045"/>
            <a:ext cx="2789607" cy="2479651"/>
          </a:xfrm>
          <a:prstGeom prst="rect">
            <a:avLst/>
          </a:prstGeom>
        </p:spPr>
      </p:pic>
      <p:sp>
        <p:nvSpPr>
          <p:cNvPr id="4" name="TextBox 3">
            <a:extLst>
              <a:ext uri="{FF2B5EF4-FFF2-40B4-BE49-F238E27FC236}">
                <a16:creationId xmlns:a16="http://schemas.microsoft.com/office/drawing/2014/main" id="{C4F18A2E-0130-810D-32A6-6F7821EC0A3C}"/>
              </a:ext>
            </a:extLst>
          </p:cNvPr>
          <p:cNvSpPr txBox="1"/>
          <p:nvPr/>
        </p:nvSpPr>
        <p:spPr>
          <a:xfrm>
            <a:off x="1187532" y="4310743"/>
            <a:ext cx="2000035" cy="923330"/>
          </a:xfrm>
          <a:prstGeom prst="rect">
            <a:avLst/>
          </a:prstGeom>
          <a:noFill/>
        </p:spPr>
        <p:txBody>
          <a:bodyPr wrap="none" rtlCol="0">
            <a:spAutoFit/>
          </a:bodyPr>
          <a:lstStyle/>
          <a:p>
            <a:r>
              <a:rPr lang="en-US" dirty="0"/>
              <a:t>Laura Matson</a:t>
            </a:r>
          </a:p>
          <a:p>
            <a:r>
              <a:rPr lang="en-US" dirty="0"/>
              <a:t>July, 2023</a:t>
            </a:r>
          </a:p>
          <a:p>
            <a:r>
              <a:rPr lang="en-US" dirty="0" err="1"/>
              <a:t>matsonl@mac.com</a:t>
            </a:r>
            <a:endParaRPr lang="en-US" dirty="0"/>
          </a:p>
        </p:txBody>
      </p:sp>
    </p:spTree>
    <p:extLst>
      <p:ext uri="{BB962C8B-B14F-4D97-AF65-F5344CB8AC3E}">
        <p14:creationId xmlns:p14="http://schemas.microsoft.com/office/powerpoint/2010/main" val="2414693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D0225-EB08-F6C6-2DEE-0CCB090B64CF}"/>
              </a:ext>
            </a:extLst>
          </p:cNvPr>
          <p:cNvSpPr>
            <a:spLocks noGrp="1"/>
          </p:cNvSpPr>
          <p:nvPr>
            <p:ph type="title"/>
          </p:nvPr>
        </p:nvSpPr>
        <p:spPr/>
        <p:txBody>
          <a:bodyPr>
            <a:noAutofit/>
          </a:bodyPr>
          <a:lstStyle/>
          <a:p>
            <a:pPr>
              <a:spcBef>
                <a:spcPts val="0"/>
              </a:spcBef>
            </a:pPr>
            <a:r>
              <a:rPr lang="en-US" sz="1800" b="1" kern="100" dirty="0">
                <a:effectLst/>
                <a:latin typeface="Corbel" panose="020B0503020204020204" pitchFamily="34" charset="0"/>
                <a:ea typeface="Calibri" panose="020F0502020204030204" pitchFamily="34" charset="0"/>
                <a:cs typeface="Calibri" panose="020F0502020204030204" pitchFamily="34" charset="0"/>
              </a:rPr>
              <a:t>Master Gardener Vision</a:t>
            </a:r>
            <a:br>
              <a:rPr lang="en-US" sz="1800" b="1" kern="100" dirty="0">
                <a:effectLst/>
                <a:latin typeface="Corbel" panose="020B0503020204020204" pitchFamily="34" charset="0"/>
                <a:ea typeface="Calibri" panose="020F0502020204030204" pitchFamily="34" charset="0"/>
                <a:cs typeface="Calibri" panose="020F0502020204030204" pitchFamily="34" charset="0"/>
              </a:rPr>
            </a:br>
            <a:r>
              <a:rPr lang="en-US" sz="1800" i="1" kern="100" dirty="0">
                <a:effectLst/>
                <a:latin typeface="Corbel" panose="020B0503020204020204" pitchFamily="34" charset="0"/>
                <a:ea typeface="Calibri" panose="020F0502020204030204" pitchFamily="34" charset="0"/>
                <a:cs typeface="Calibri" panose="020F0502020204030204" pitchFamily="34" charset="0"/>
              </a:rPr>
              <a:t>Engaging university-trained volunteers to empower and sustain diverse communities with relevant, unbiased, research-based horticulture and environmental stewardship education</a:t>
            </a:r>
            <a:r>
              <a:rPr lang="en-US" sz="1800" i="1" kern="1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p>
        </p:txBody>
      </p:sp>
      <p:pic>
        <p:nvPicPr>
          <p:cNvPr id="5" name="Content Placeholder 4">
            <a:extLst>
              <a:ext uri="{FF2B5EF4-FFF2-40B4-BE49-F238E27FC236}">
                <a16:creationId xmlns:a16="http://schemas.microsoft.com/office/drawing/2014/main" id="{2B62CE88-D9B2-9C0E-C2EE-6648F74B771E}"/>
              </a:ext>
            </a:extLst>
          </p:cNvPr>
          <p:cNvPicPr>
            <a:picLocks noGrp="1" noChangeAspect="1"/>
          </p:cNvPicPr>
          <p:nvPr>
            <p:ph idx="1"/>
          </p:nvPr>
        </p:nvPicPr>
        <p:blipFill>
          <a:blip r:embed="rId2"/>
          <a:stretch>
            <a:fillRect/>
          </a:stretch>
        </p:blipFill>
        <p:spPr>
          <a:xfrm>
            <a:off x="5348080" y="457200"/>
            <a:ext cx="6172200" cy="2135096"/>
          </a:xfrm>
          <a:prstGeom prst="rect">
            <a:avLst/>
          </a:prstGeom>
        </p:spPr>
      </p:pic>
      <p:sp>
        <p:nvSpPr>
          <p:cNvPr id="4" name="Text Placeholder 3">
            <a:extLst>
              <a:ext uri="{FF2B5EF4-FFF2-40B4-BE49-F238E27FC236}">
                <a16:creationId xmlns:a16="http://schemas.microsoft.com/office/drawing/2014/main" id="{4687E73D-E706-1E9E-570B-5CCDBC90F24E}"/>
              </a:ext>
            </a:extLst>
          </p:cNvPr>
          <p:cNvSpPr>
            <a:spLocks noGrp="1"/>
          </p:cNvSpPr>
          <p:nvPr>
            <p:ph type="body" sz="half" idx="2"/>
          </p:nvPr>
        </p:nvSpPr>
        <p:spPr/>
        <p:txBody>
          <a:bodyPr/>
          <a:lstStyle/>
          <a:p>
            <a:endParaRPr lang="en-US" dirty="0"/>
          </a:p>
        </p:txBody>
      </p:sp>
      <p:pic>
        <p:nvPicPr>
          <p:cNvPr id="6" name="Picture 5">
            <a:extLst>
              <a:ext uri="{FF2B5EF4-FFF2-40B4-BE49-F238E27FC236}">
                <a16:creationId xmlns:a16="http://schemas.microsoft.com/office/drawing/2014/main" id="{E8030633-C393-E78E-DCD9-1D8AB03E4397}"/>
              </a:ext>
            </a:extLst>
          </p:cNvPr>
          <p:cNvPicPr>
            <a:picLocks noChangeAspect="1"/>
          </p:cNvPicPr>
          <p:nvPr/>
        </p:nvPicPr>
        <p:blipFill>
          <a:blip r:embed="rId3"/>
          <a:stretch>
            <a:fillRect/>
          </a:stretch>
        </p:blipFill>
        <p:spPr>
          <a:xfrm>
            <a:off x="5348080" y="3545175"/>
            <a:ext cx="6172200" cy="2135096"/>
          </a:xfrm>
          <a:prstGeom prst="rect">
            <a:avLst/>
          </a:prstGeom>
        </p:spPr>
      </p:pic>
      <p:pic>
        <p:nvPicPr>
          <p:cNvPr id="7" name="Picture 2">
            <a:extLst>
              <a:ext uri="{FF2B5EF4-FFF2-40B4-BE49-F238E27FC236}">
                <a16:creationId xmlns:a16="http://schemas.microsoft.com/office/drawing/2014/main" id="{AE910E80-1808-C448-BCF4-5289F8CB8B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788" y="2246117"/>
            <a:ext cx="3596874" cy="3622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310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D881-4292-3942-BA86-91F62FAFA2BA}"/>
              </a:ext>
            </a:extLst>
          </p:cNvPr>
          <p:cNvSpPr>
            <a:spLocks noGrp="1"/>
          </p:cNvSpPr>
          <p:nvPr>
            <p:ph type="title"/>
          </p:nvPr>
        </p:nvSpPr>
        <p:spPr>
          <a:xfrm>
            <a:off x="616645" y="526228"/>
            <a:ext cx="3932237" cy="1600200"/>
          </a:xfrm>
        </p:spPr>
        <p:txBody>
          <a:bodyPr lIns="0" rIns="0">
            <a:noAutofit/>
          </a:bodyPr>
          <a:lstStyle/>
          <a:p>
            <a:pPr algn="l"/>
            <a:r>
              <a:rPr lang="en-US" sz="5400" b="1" spc="-150" dirty="0">
                <a:solidFill>
                  <a:schemeClr val="tx1">
                    <a:lumMod val="75000"/>
                    <a:lumOff val="25000"/>
                  </a:schemeClr>
                </a:solidFill>
                <a:latin typeface="Corbel" panose="020B0503020204020204" pitchFamily="34" charset="0"/>
                <a:cs typeface="Calibri" panose="020F0502020204030204" pitchFamily="34" charset="0"/>
              </a:rPr>
              <a:t>Who is in the audience?</a:t>
            </a:r>
          </a:p>
        </p:txBody>
      </p:sp>
      <p:sp>
        <p:nvSpPr>
          <p:cNvPr id="3" name="Content Placeholder 2">
            <a:extLst>
              <a:ext uri="{FF2B5EF4-FFF2-40B4-BE49-F238E27FC236}">
                <a16:creationId xmlns:a16="http://schemas.microsoft.com/office/drawing/2014/main" id="{163E302B-47B0-9B86-CDCD-433805BF80FB}"/>
              </a:ext>
            </a:extLst>
          </p:cNvPr>
          <p:cNvSpPr>
            <a:spLocks noGrp="1"/>
          </p:cNvSpPr>
          <p:nvPr>
            <p:ph idx="1"/>
          </p:nvPr>
        </p:nvSpPr>
        <p:spPr>
          <a:xfrm>
            <a:off x="5183188" y="987425"/>
            <a:ext cx="5753986" cy="4873625"/>
          </a:xfrm>
        </p:spPr>
        <p:txBody>
          <a:bodyPr>
            <a:normAutofit fontScale="92500" lnSpcReduction="20000"/>
          </a:bodyPr>
          <a:lstStyle/>
          <a:p>
            <a:r>
              <a:rPr lang="en-US" dirty="0">
                <a:latin typeface="Corbel" panose="020B0503020204020204" pitchFamily="34" charset="0"/>
              </a:rPr>
              <a:t>Years of experience vegetable gardening?</a:t>
            </a:r>
          </a:p>
          <a:p>
            <a:pPr lvl="1"/>
            <a:r>
              <a:rPr lang="en-US" dirty="0">
                <a:latin typeface="Corbel" panose="020B0503020204020204" pitchFamily="34" charset="0"/>
              </a:rPr>
              <a:t>Less than 2 years</a:t>
            </a:r>
          </a:p>
          <a:p>
            <a:pPr lvl="1"/>
            <a:r>
              <a:rPr lang="en-US" dirty="0">
                <a:latin typeface="Corbel" panose="020B0503020204020204" pitchFamily="34" charset="0"/>
              </a:rPr>
              <a:t>3-10 years</a:t>
            </a:r>
          </a:p>
          <a:p>
            <a:pPr lvl="1"/>
            <a:r>
              <a:rPr lang="en-US" dirty="0">
                <a:latin typeface="Corbel" panose="020B0503020204020204" pitchFamily="34" charset="0"/>
              </a:rPr>
              <a:t>More than 10 years</a:t>
            </a:r>
          </a:p>
          <a:p>
            <a:r>
              <a:rPr lang="en-US" dirty="0">
                <a:latin typeface="Corbel" panose="020B0503020204020204" pitchFamily="34" charset="0"/>
              </a:rPr>
              <a:t>How do you rate your gardening knowledge and skills under our current climate change conditions? </a:t>
            </a:r>
          </a:p>
          <a:p>
            <a:pPr lvl="1"/>
            <a:r>
              <a:rPr lang="en-US" dirty="0">
                <a:latin typeface="Corbel" panose="020B0503020204020204" pitchFamily="34" charset="0"/>
              </a:rPr>
              <a:t>Novice</a:t>
            </a:r>
          </a:p>
          <a:p>
            <a:pPr lvl="1"/>
            <a:r>
              <a:rPr lang="en-US" dirty="0">
                <a:latin typeface="Corbel" panose="020B0503020204020204" pitchFamily="34" charset="0"/>
              </a:rPr>
              <a:t>Beginner</a:t>
            </a:r>
          </a:p>
          <a:p>
            <a:pPr lvl="1"/>
            <a:r>
              <a:rPr lang="en-US" dirty="0">
                <a:latin typeface="Corbel" panose="020B0503020204020204" pitchFamily="34" charset="0"/>
              </a:rPr>
              <a:t>Advanced</a:t>
            </a:r>
          </a:p>
          <a:p>
            <a:pPr lvl="1"/>
            <a:r>
              <a:rPr lang="en-US" dirty="0">
                <a:latin typeface="Corbel" panose="020B0503020204020204" pitchFamily="34" charset="0"/>
              </a:rPr>
              <a:t>Expert</a:t>
            </a:r>
          </a:p>
        </p:txBody>
      </p:sp>
      <p:sp>
        <p:nvSpPr>
          <p:cNvPr id="6" name="Subtitle 2">
            <a:extLst>
              <a:ext uri="{FF2B5EF4-FFF2-40B4-BE49-F238E27FC236}">
                <a16:creationId xmlns:a16="http://schemas.microsoft.com/office/drawing/2014/main" id="{EEF0D0AF-BA9D-BA4C-AB3F-F8D9E7955440}"/>
              </a:ext>
            </a:extLst>
          </p:cNvPr>
          <p:cNvSpPr txBox="1">
            <a:spLocks/>
          </p:cNvSpPr>
          <p:nvPr/>
        </p:nvSpPr>
        <p:spPr>
          <a:xfrm>
            <a:off x="2438400" y="2668515"/>
            <a:ext cx="7315200" cy="1674888"/>
          </a:xfrm>
          <a:prstGeom prst="rect">
            <a:avLst/>
          </a:prstGeom>
        </p:spPr>
        <p:txBody>
          <a:bodyPr vert="horz" lIns="91440" tIns="45720" rIns="91440" bIns="45720" numCol="1" spcCol="36576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endParaRPr lang="en-US" sz="1800" dirty="0">
              <a:solidFill>
                <a:schemeClr val="tx1">
                  <a:lumMod val="65000"/>
                  <a:lumOff val="35000"/>
                </a:schemeClr>
              </a:solidFill>
            </a:endParaRPr>
          </a:p>
        </p:txBody>
      </p:sp>
      <p:sp>
        <p:nvSpPr>
          <p:cNvPr id="7" name="Rectangle 6">
            <a:extLst>
              <a:ext uri="{FF2B5EF4-FFF2-40B4-BE49-F238E27FC236}">
                <a16:creationId xmlns:a16="http://schemas.microsoft.com/office/drawing/2014/main" id="{978ABF79-F3EC-0246-9BED-3803B4F6241E}"/>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10" name="Picture 9">
            <a:extLst>
              <a:ext uri="{FF2B5EF4-FFF2-40B4-BE49-F238E27FC236}">
                <a16:creationId xmlns:a16="http://schemas.microsoft.com/office/drawing/2014/main" id="{0527AF4F-AD7B-C591-A2C9-275DE6EF0913}"/>
              </a:ext>
            </a:extLst>
          </p:cNvPr>
          <p:cNvPicPr>
            <a:picLocks noChangeAspect="1"/>
          </p:cNvPicPr>
          <p:nvPr/>
        </p:nvPicPr>
        <p:blipFill>
          <a:blip r:embed="rId4"/>
          <a:stretch>
            <a:fillRect/>
          </a:stretch>
        </p:blipFill>
        <p:spPr>
          <a:xfrm>
            <a:off x="10485912" y="81916"/>
            <a:ext cx="1412667" cy="1255704"/>
          </a:xfrm>
          <a:prstGeom prst="rect">
            <a:avLst/>
          </a:prstGeom>
        </p:spPr>
      </p:pic>
      <p:pic>
        <p:nvPicPr>
          <p:cNvPr id="2050" name="Picture 2" descr="Free Hands Raised illustration and picture">
            <a:extLst>
              <a:ext uri="{FF2B5EF4-FFF2-40B4-BE49-F238E27FC236}">
                <a16:creationId xmlns:a16="http://schemas.microsoft.com/office/drawing/2014/main" id="{FA029756-BEE0-AB60-B33A-4EBB6BF04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503" y="2422785"/>
            <a:ext cx="4378522" cy="3017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685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A4D24-6B83-223B-F1F5-0E71FE704914}"/>
              </a:ext>
            </a:extLst>
          </p:cNvPr>
          <p:cNvSpPr>
            <a:spLocks noGrp="1"/>
          </p:cNvSpPr>
          <p:nvPr>
            <p:ph type="title"/>
          </p:nvPr>
        </p:nvSpPr>
        <p:spPr>
          <a:xfrm>
            <a:off x="836612" y="457200"/>
            <a:ext cx="3932237" cy="1600200"/>
          </a:xfrm>
        </p:spPr>
        <p:txBody>
          <a:bodyPr>
            <a:normAutofit/>
          </a:bodyPr>
          <a:lstStyle/>
          <a:p>
            <a:r>
              <a:rPr lang="en-US" sz="4000" b="1" dirty="0"/>
              <a:t>Presentation Overview</a:t>
            </a:r>
          </a:p>
        </p:txBody>
      </p:sp>
      <p:sp>
        <p:nvSpPr>
          <p:cNvPr id="4" name="Text Placeholder 3">
            <a:extLst>
              <a:ext uri="{FF2B5EF4-FFF2-40B4-BE49-F238E27FC236}">
                <a16:creationId xmlns:a16="http://schemas.microsoft.com/office/drawing/2014/main" id="{A9F32F82-A270-3802-40C4-42A366D89543}"/>
              </a:ext>
            </a:extLst>
          </p:cNvPr>
          <p:cNvSpPr>
            <a:spLocks noGrp="1"/>
          </p:cNvSpPr>
          <p:nvPr>
            <p:ph type="body" sz="half" idx="2"/>
          </p:nvPr>
        </p:nvSpPr>
        <p:spPr>
          <a:xfrm>
            <a:off x="839788" y="2057400"/>
            <a:ext cx="4489835" cy="3811588"/>
          </a:xfrm>
        </p:spPr>
        <p:txBody>
          <a:bodyPr>
            <a:noAutofit/>
          </a:bodyPr>
          <a:lstStyle/>
          <a:p>
            <a:pPr marL="285750" indent="-285750">
              <a:buFont typeface="Arial" panose="020B0604020202020204" pitchFamily="34" charset="0"/>
              <a:buChar char="•"/>
            </a:pPr>
            <a:r>
              <a:rPr lang="en-US" sz="2800" dirty="0">
                <a:latin typeface="Corbel" panose="020B0503020204020204" pitchFamily="34" charset="0"/>
              </a:rPr>
              <a:t>Review of </a:t>
            </a:r>
            <a:r>
              <a:rPr lang="en-US" sz="2800">
                <a:latin typeface="Corbel" panose="020B0503020204020204" pitchFamily="34" charset="0"/>
              </a:rPr>
              <a:t>Changing Climate Realities</a:t>
            </a:r>
            <a:endParaRPr lang="en-US" sz="2800" dirty="0">
              <a:latin typeface="Corbel" panose="020B0503020204020204" pitchFamily="34" charset="0"/>
            </a:endParaRPr>
          </a:p>
          <a:p>
            <a:pPr marL="285750" indent="-285750">
              <a:buFont typeface="Arial" panose="020B0604020202020204" pitchFamily="34" charset="0"/>
              <a:buChar char="•"/>
            </a:pPr>
            <a:r>
              <a:rPr lang="en-US" sz="2800" dirty="0">
                <a:latin typeface="Corbel" panose="020B0503020204020204" pitchFamily="34" charset="0"/>
              </a:rPr>
              <a:t>Rationale for becoming a resilient Vegetable Gardener</a:t>
            </a:r>
          </a:p>
          <a:p>
            <a:pPr marL="285750" indent="-285750">
              <a:buFont typeface="Arial" panose="020B0604020202020204" pitchFamily="34" charset="0"/>
              <a:buChar char="•"/>
            </a:pPr>
            <a:r>
              <a:rPr lang="en-US" sz="2800" dirty="0">
                <a:latin typeface="Corbel" panose="020B0503020204020204" pitchFamily="34" charset="0"/>
              </a:rPr>
              <a:t>Ideas for becoming a resilient Vegetable Gardener</a:t>
            </a:r>
          </a:p>
          <a:p>
            <a:pPr marL="285750" indent="-285750">
              <a:buFont typeface="Arial" panose="020B0604020202020204" pitchFamily="34" charset="0"/>
              <a:buChar char="•"/>
            </a:pPr>
            <a:r>
              <a:rPr lang="en-US" sz="2800" dirty="0">
                <a:latin typeface="Corbel" panose="020B0503020204020204" pitchFamily="34" charset="0"/>
              </a:rPr>
              <a:t>Wrap-up &amp; Questions</a:t>
            </a:r>
          </a:p>
        </p:txBody>
      </p:sp>
      <p:pic>
        <p:nvPicPr>
          <p:cNvPr id="3074" name="Picture 2" descr="Free Vegetables Basket photo and picture">
            <a:extLst>
              <a:ext uri="{FF2B5EF4-FFF2-40B4-BE49-F238E27FC236}">
                <a16:creationId xmlns:a16="http://schemas.microsoft.com/office/drawing/2014/main" id="{0890DF80-05CD-392A-8160-770A8E12A5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718961" y="2227998"/>
            <a:ext cx="3633251" cy="248650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Seedling Gardening photo and picture">
            <a:extLst>
              <a:ext uri="{FF2B5EF4-FFF2-40B4-BE49-F238E27FC236}">
                <a16:creationId xmlns:a16="http://schemas.microsoft.com/office/drawing/2014/main" id="{FC6473E0-1ACD-8A35-73C8-6B0AED1FDD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655" y="676871"/>
            <a:ext cx="3311896" cy="202853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ree Garden Salad photo and picture">
            <a:extLst>
              <a:ext uri="{FF2B5EF4-FFF2-40B4-BE49-F238E27FC236}">
                <a16:creationId xmlns:a16="http://schemas.microsoft.com/office/drawing/2014/main" id="{32B4921A-1849-3255-E33F-061EC33527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9624" y="4152594"/>
            <a:ext cx="3311895" cy="22096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489B84C-25B0-BBB8-35B3-60952F696B73}"/>
              </a:ext>
            </a:extLst>
          </p:cNvPr>
          <p:cNvPicPr>
            <a:picLocks noChangeAspect="1"/>
          </p:cNvPicPr>
          <p:nvPr/>
        </p:nvPicPr>
        <p:blipFill>
          <a:blip r:embed="rId6"/>
          <a:stretch>
            <a:fillRect/>
          </a:stretch>
        </p:blipFill>
        <p:spPr>
          <a:xfrm>
            <a:off x="10485912" y="81916"/>
            <a:ext cx="1412667" cy="1255704"/>
          </a:xfrm>
          <a:prstGeom prst="rect">
            <a:avLst/>
          </a:prstGeom>
        </p:spPr>
      </p:pic>
      <p:sp>
        <p:nvSpPr>
          <p:cNvPr id="3" name="Rectangle 2">
            <a:extLst>
              <a:ext uri="{FF2B5EF4-FFF2-40B4-BE49-F238E27FC236}">
                <a16:creationId xmlns:a16="http://schemas.microsoft.com/office/drawing/2014/main" id="{037B2319-FCBF-A96A-31F5-C469D5D87355}"/>
              </a:ext>
            </a:extLst>
          </p:cNvPr>
          <p:cNvSpPr/>
          <p:nvPr/>
        </p:nvSpPr>
        <p:spPr>
          <a:xfrm>
            <a:off x="0" y="6766560"/>
            <a:ext cx="12192000" cy="9144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2800069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D3A92B1-9F46-8E9E-03FC-B8BA8D2F6C6E}"/>
              </a:ext>
            </a:extLst>
          </p:cNvPr>
          <p:cNvSpPr>
            <a:spLocks noGrp="1"/>
          </p:cNvSpPr>
          <p:nvPr>
            <p:ph type="body" sz="half" idx="2"/>
          </p:nvPr>
        </p:nvSpPr>
        <p:spPr>
          <a:xfrm>
            <a:off x="6882769" y="1525717"/>
            <a:ext cx="4980948" cy="4935003"/>
          </a:xfrm>
        </p:spPr>
        <p:txBody>
          <a:bodyPr>
            <a:normAutofit/>
          </a:bodyPr>
          <a:lstStyle/>
          <a:p>
            <a:pPr marL="285750" indent="-285750">
              <a:buFont typeface="Arial" panose="020B0604020202020204" pitchFamily="34" charset="0"/>
              <a:buChar char="•"/>
            </a:pPr>
            <a:r>
              <a:rPr lang="en-US" sz="2400" dirty="0"/>
              <a:t>Climate is the average weather in place over many years</a:t>
            </a:r>
          </a:p>
          <a:p>
            <a:pPr marL="285750" indent="-285750">
              <a:buFont typeface="Arial" panose="020B0604020202020204" pitchFamily="34" charset="0"/>
              <a:buChar char="•"/>
            </a:pPr>
            <a:r>
              <a:rPr lang="en-US" sz="2400" dirty="0"/>
              <a:t>There has been a shift in those average conditions over the years</a:t>
            </a:r>
          </a:p>
          <a:p>
            <a:pPr marL="285750" indent="-285750">
              <a:buFont typeface="Arial" panose="020B0604020202020204" pitchFamily="34" charset="0"/>
              <a:buChar char="•"/>
            </a:pPr>
            <a:r>
              <a:rPr lang="en-US" sz="2400" b="0" i="0" u="none" strike="noStrike" dirty="0">
                <a:solidFill>
                  <a:srgbClr val="141414"/>
                </a:solidFill>
                <a:effectLst/>
                <a:latin typeface="inherit"/>
              </a:rPr>
              <a:t>The rapid change we are now seeing is caused by humans using oil, gas and coal for their homes, factories and transport. </a:t>
            </a:r>
          </a:p>
          <a:p>
            <a:pPr marL="285750" indent="-285750">
              <a:buFont typeface="Arial" panose="020B0604020202020204" pitchFamily="34" charset="0"/>
              <a:buChar char="•"/>
            </a:pPr>
            <a:r>
              <a:rPr lang="en-US" sz="2400" b="0" i="0" u="none" strike="noStrike" dirty="0">
                <a:solidFill>
                  <a:srgbClr val="141414"/>
                </a:solidFill>
                <a:effectLst/>
                <a:latin typeface="inherit"/>
              </a:rPr>
              <a:t>When these fossil fuels burn, they release greenhouse gases - mostly carbon dioxide (CO2). These gases trap the Sun's heat and cause the planet's temperature to rise.</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075F7357-96AF-6335-9B22-D4FB8494A9E9}"/>
              </a:ext>
            </a:extLst>
          </p:cNvPr>
          <p:cNvSpPr txBox="1"/>
          <p:nvPr/>
        </p:nvSpPr>
        <p:spPr>
          <a:xfrm>
            <a:off x="215223" y="6332044"/>
            <a:ext cx="5880777" cy="369332"/>
          </a:xfrm>
          <a:prstGeom prst="rect">
            <a:avLst/>
          </a:prstGeom>
          <a:noFill/>
        </p:spPr>
        <p:txBody>
          <a:bodyPr wrap="none" rtlCol="0">
            <a:spAutoFit/>
          </a:bodyPr>
          <a:lstStyle/>
          <a:p>
            <a:r>
              <a:rPr lang="en-US" dirty="0"/>
              <a:t>https://</a:t>
            </a:r>
            <a:r>
              <a:rPr lang="en-US" dirty="0" err="1"/>
              <a:t>www.bbc.com</a:t>
            </a:r>
            <a:r>
              <a:rPr lang="en-US" dirty="0"/>
              <a:t>/news/science-environment-24021772</a:t>
            </a:r>
          </a:p>
        </p:txBody>
      </p:sp>
      <p:pic>
        <p:nvPicPr>
          <p:cNvPr id="1030" name="Picture 6" descr="Change in global temperature compared to the pre-industrial average. Temperatures were around average until about 1950, but have increased since, regularly exceeding 1C of warming in the last decade.">
            <a:extLst>
              <a:ext uri="{FF2B5EF4-FFF2-40B4-BE49-F238E27FC236}">
                <a16:creationId xmlns:a16="http://schemas.microsoft.com/office/drawing/2014/main" id="{59F8EED1-139A-4989-B4C2-8F483F9E3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715"/>
            <a:ext cx="6729084" cy="536241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5930AB9-4E6A-A375-9BAD-56A73CF0AB95}"/>
              </a:ext>
            </a:extLst>
          </p:cNvPr>
          <p:cNvSpPr txBox="1"/>
          <p:nvPr/>
        </p:nvSpPr>
        <p:spPr>
          <a:xfrm>
            <a:off x="0" y="5590997"/>
            <a:ext cx="6729084" cy="584775"/>
          </a:xfrm>
          <a:prstGeom prst="rect">
            <a:avLst/>
          </a:prstGeom>
          <a:noFill/>
        </p:spPr>
        <p:txBody>
          <a:bodyPr wrap="square" rtlCol="0">
            <a:spAutoFit/>
          </a:bodyPr>
          <a:lstStyle/>
          <a:p>
            <a:r>
              <a:rPr lang="en-US" sz="1600" b="0" i="0" u="none" strike="noStrike" dirty="0">
                <a:solidFill>
                  <a:srgbClr val="141414"/>
                </a:solidFill>
                <a:effectLst/>
                <a:latin typeface="ReithSans"/>
              </a:rPr>
              <a:t>The world is now about 1.1C warmer than it was in the 19th Century - and </a:t>
            </a:r>
            <a:r>
              <a:rPr lang="en-US" sz="1600" b="1" i="0" u="sng" dirty="0">
                <a:solidFill>
                  <a:srgbClr val="545658"/>
                </a:solidFill>
                <a:effectLst/>
                <a:latin typeface="ReithSans"/>
                <a:hlinkClick r:id="rId4"/>
              </a:rPr>
              <a:t>the amount of CO2 in the atmosphere has risen by 50%</a:t>
            </a:r>
            <a:r>
              <a:rPr lang="en-US" sz="1600" b="0" i="0" u="none" strike="noStrike" dirty="0">
                <a:solidFill>
                  <a:srgbClr val="141414"/>
                </a:solidFill>
                <a:effectLst/>
                <a:latin typeface="ReithSans"/>
              </a:rPr>
              <a:t>.</a:t>
            </a:r>
            <a:endParaRPr lang="en-US" sz="1600" dirty="0"/>
          </a:p>
        </p:txBody>
      </p:sp>
      <p:sp>
        <p:nvSpPr>
          <p:cNvPr id="3" name="Rectangle 2">
            <a:extLst>
              <a:ext uri="{FF2B5EF4-FFF2-40B4-BE49-F238E27FC236}">
                <a16:creationId xmlns:a16="http://schemas.microsoft.com/office/drawing/2014/main" id="{6CB022C1-418F-328E-E685-C998065E1384}"/>
              </a:ext>
            </a:extLst>
          </p:cNvPr>
          <p:cNvSpPr/>
          <p:nvPr/>
        </p:nvSpPr>
        <p:spPr>
          <a:xfrm>
            <a:off x="0" y="6766560"/>
            <a:ext cx="12192000" cy="9144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5" name="Picture 4">
            <a:extLst>
              <a:ext uri="{FF2B5EF4-FFF2-40B4-BE49-F238E27FC236}">
                <a16:creationId xmlns:a16="http://schemas.microsoft.com/office/drawing/2014/main" id="{2AA54D3A-641E-A667-BEA6-78430D25E014}"/>
              </a:ext>
            </a:extLst>
          </p:cNvPr>
          <p:cNvPicPr>
            <a:picLocks noChangeAspect="1"/>
          </p:cNvPicPr>
          <p:nvPr/>
        </p:nvPicPr>
        <p:blipFill>
          <a:blip r:embed="rId6"/>
          <a:stretch>
            <a:fillRect/>
          </a:stretch>
        </p:blipFill>
        <p:spPr>
          <a:xfrm>
            <a:off x="10604736" y="113389"/>
            <a:ext cx="1412667" cy="1255704"/>
          </a:xfrm>
          <a:prstGeom prst="rect">
            <a:avLst/>
          </a:prstGeom>
        </p:spPr>
      </p:pic>
      <p:sp>
        <p:nvSpPr>
          <p:cNvPr id="7" name="Title 6">
            <a:extLst>
              <a:ext uri="{FF2B5EF4-FFF2-40B4-BE49-F238E27FC236}">
                <a16:creationId xmlns:a16="http://schemas.microsoft.com/office/drawing/2014/main" id="{F0B18D29-4D5B-6278-FDB7-2F88C8590060}"/>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581466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3718" y="592315"/>
            <a:ext cx="4623435" cy="695960"/>
          </a:xfrm>
          <a:prstGeom prst="rect">
            <a:avLst/>
          </a:prstGeom>
        </p:spPr>
        <p:txBody>
          <a:bodyPr vert="horz" wrap="square" lIns="0" tIns="12700" rIns="0" bIns="0" rtlCol="0">
            <a:spAutoFit/>
          </a:bodyPr>
          <a:lstStyle/>
          <a:p>
            <a:pPr marL="12700">
              <a:lnSpc>
                <a:spcPct val="100000"/>
              </a:lnSpc>
              <a:spcBef>
                <a:spcPts val="100"/>
              </a:spcBef>
            </a:pPr>
            <a:r>
              <a:rPr spc="-254" dirty="0"/>
              <a:t>Greenhouse</a:t>
            </a:r>
            <a:r>
              <a:rPr spc="-225" dirty="0"/>
              <a:t> </a:t>
            </a:r>
            <a:r>
              <a:rPr spc="-409" dirty="0"/>
              <a:t>Gasses:</a:t>
            </a:r>
          </a:p>
        </p:txBody>
      </p:sp>
      <p:sp>
        <p:nvSpPr>
          <p:cNvPr id="3" name="object 3"/>
          <p:cNvSpPr txBox="1"/>
          <p:nvPr/>
        </p:nvSpPr>
        <p:spPr>
          <a:xfrm>
            <a:off x="528318" y="1773439"/>
            <a:ext cx="5039360" cy="3858260"/>
          </a:xfrm>
          <a:prstGeom prst="rect">
            <a:avLst/>
          </a:prstGeom>
        </p:spPr>
        <p:txBody>
          <a:bodyPr vert="horz" wrap="square" lIns="0" tIns="47625" rIns="0" bIns="0" rtlCol="0">
            <a:spAutoFit/>
          </a:bodyPr>
          <a:lstStyle/>
          <a:p>
            <a:pPr marL="259715" marR="99695" indent="-222250" algn="just">
              <a:lnSpc>
                <a:spcPts val="3030"/>
              </a:lnSpc>
              <a:spcBef>
                <a:spcPts val="375"/>
              </a:spcBef>
              <a:buChar char="•"/>
              <a:tabLst>
                <a:tab pos="260350" algn="l"/>
              </a:tabLst>
            </a:pPr>
            <a:r>
              <a:rPr sz="2700" spc="-265" dirty="0">
                <a:latin typeface="Arial"/>
                <a:cs typeface="Arial"/>
              </a:rPr>
              <a:t>Trap</a:t>
            </a:r>
            <a:r>
              <a:rPr sz="2700" spc="75" dirty="0">
                <a:latin typeface="Arial"/>
                <a:cs typeface="Arial"/>
              </a:rPr>
              <a:t> </a:t>
            </a:r>
            <a:r>
              <a:rPr sz="2700" spc="-35" dirty="0">
                <a:latin typeface="Arial"/>
                <a:cs typeface="Arial"/>
              </a:rPr>
              <a:t>the</a:t>
            </a:r>
            <a:r>
              <a:rPr sz="2700" spc="-155" dirty="0">
                <a:latin typeface="Arial"/>
                <a:cs typeface="Arial"/>
              </a:rPr>
              <a:t> </a:t>
            </a:r>
            <a:r>
              <a:rPr sz="2700" spc="-100" dirty="0">
                <a:latin typeface="Arial"/>
                <a:cs typeface="Arial"/>
              </a:rPr>
              <a:t>heat</a:t>
            </a:r>
            <a:r>
              <a:rPr sz="2700" spc="-85" dirty="0">
                <a:latin typeface="Arial"/>
                <a:cs typeface="Arial"/>
              </a:rPr>
              <a:t> </a:t>
            </a:r>
            <a:r>
              <a:rPr sz="2700" spc="-35" dirty="0">
                <a:latin typeface="Arial"/>
                <a:cs typeface="Arial"/>
              </a:rPr>
              <a:t>from</a:t>
            </a:r>
            <a:r>
              <a:rPr sz="2700" spc="-155" dirty="0">
                <a:latin typeface="Arial"/>
                <a:cs typeface="Arial"/>
              </a:rPr>
              <a:t> </a:t>
            </a:r>
            <a:r>
              <a:rPr sz="2700" spc="-35" dirty="0">
                <a:latin typeface="Arial"/>
                <a:cs typeface="Arial"/>
              </a:rPr>
              <a:t>the</a:t>
            </a:r>
            <a:r>
              <a:rPr sz="2700" spc="-110" dirty="0">
                <a:latin typeface="Arial"/>
                <a:cs typeface="Arial"/>
              </a:rPr>
              <a:t> </a:t>
            </a:r>
            <a:r>
              <a:rPr sz="2700" spc="-220" dirty="0">
                <a:latin typeface="Arial"/>
                <a:cs typeface="Arial"/>
              </a:rPr>
              <a:t>sun</a:t>
            </a:r>
            <a:r>
              <a:rPr sz="2700" spc="35" dirty="0">
                <a:latin typeface="Arial"/>
                <a:cs typeface="Arial"/>
              </a:rPr>
              <a:t> </a:t>
            </a:r>
            <a:r>
              <a:rPr sz="2700" spc="-10" dirty="0">
                <a:latin typeface="Arial"/>
                <a:cs typeface="Arial"/>
              </a:rPr>
              <a:t>within </a:t>
            </a:r>
            <a:r>
              <a:rPr sz="2700" spc="-35" dirty="0">
                <a:latin typeface="Arial"/>
                <a:cs typeface="Arial"/>
              </a:rPr>
              <a:t>the</a:t>
            </a:r>
            <a:r>
              <a:rPr sz="2700" spc="-60" dirty="0">
                <a:latin typeface="Arial"/>
                <a:cs typeface="Arial"/>
              </a:rPr>
              <a:t> </a:t>
            </a:r>
            <a:r>
              <a:rPr sz="2700" spc="-110" dirty="0">
                <a:latin typeface="Arial"/>
                <a:cs typeface="Arial"/>
              </a:rPr>
              <a:t>earth’s</a:t>
            </a:r>
            <a:r>
              <a:rPr sz="2700" spc="-60" dirty="0">
                <a:latin typeface="Arial"/>
                <a:cs typeface="Arial"/>
              </a:rPr>
              <a:t> </a:t>
            </a:r>
            <a:r>
              <a:rPr sz="2700" spc="-120" dirty="0">
                <a:latin typeface="Arial"/>
                <a:cs typeface="Arial"/>
              </a:rPr>
              <a:t>atmosphere,</a:t>
            </a:r>
            <a:r>
              <a:rPr sz="2700" spc="-55" dirty="0">
                <a:latin typeface="Arial"/>
                <a:cs typeface="Arial"/>
              </a:rPr>
              <a:t> </a:t>
            </a:r>
            <a:r>
              <a:rPr sz="2700" spc="-35" dirty="0">
                <a:latin typeface="Arial"/>
                <a:cs typeface="Arial"/>
              </a:rPr>
              <a:t>warming the</a:t>
            </a:r>
            <a:r>
              <a:rPr sz="2700" spc="-145" dirty="0">
                <a:latin typeface="Arial"/>
                <a:cs typeface="Arial"/>
              </a:rPr>
              <a:t> </a:t>
            </a:r>
            <a:r>
              <a:rPr sz="2700" spc="-10" dirty="0">
                <a:latin typeface="Arial"/>
                <a:cs typeface="Arial"/>
              </a:rPr>
              <a:t>planet.</a:t>
            </a:r>
            <a:endParaRPr sz="2700">
              <a:latin typeface="Arial"/>
              <a:cs typeface="Arial"/>
            </a:endParaRPr>
          </a:p>
          <a:p>
            <a:pPr marL="259715" marR="1002665" indent="-222250">
              <a:lnSpc>
                <a:spcPts val="3030"/>
              </a:lnSpc>
              <a:spcBef>
                <a:spcPts val="900"/>
              </a:spcBef>
              <a:buChar char="•"/>
              <a:tabLst>
                <a:tab pos="260350" algn="l"/>
              </a:tabLst>
            </a:pPr>
            <a:r>
              <a:rPr sz="2700" spc="-170" dirty="0">
                <a:latin typeface="Arial"/>
                <a:cs typeface="Arial"/>
              </a:rPr>
              <a:t>Carbon</a:t>
            </a:r>
            <a:r>
              <a:rPr sz="2700" spc="-114" dirty="0">
                <a:latin typeface="Arial"/>
                <a:cs typeface="Arial"/>
              </a:rPr>
              <a:t> </a:t>
            </a:r>
            <a:r>
              <a:rPr sz="2700" spc="-130" dirty="0">
                <a:latin typeface="Arial"/>
                <a:cs typeface="Arial"/>
              </a:rPr>
              <a:t>Dioxide</a:t>
            </a:r>
            <a:r>
              <a:rPr sz="2700" spc="-110" dirty="0">
                <a:latin typeface="Arial"/>
                <a:cs typeface="Arial"/>
              </a:rPr>
              <a:t> </a:t>
            </a:r>
            <a:r>
              <a:rPr sz="2700" spc="-225" dirty="0">
                <a:latin typeface="Arial"/>
                <a:cs typeface="Arial"/>
              </a:rPr>
              <a:t>(CO</a:t>
            </a:r>
            <a:r>
              <a:rPr sz="2700" spc="-337" baseline="-6172" dirty="0">
                <a:latin typeface="Arial"/>
                <a:cs typeface="Arial"/>
              </a:rPr>
              <a:t>2</a:t>
            </a:r>
            <a:r>
              <a:rPr sz="2700" spc="-225" dirty="0">
                <a:latin typeface="Arial"/>
                <a:cs typeface="Arial"/>
              </a:rPr>
              <a:t>)</a:t>
            </a:r>
            <a:r>
              <a:rPr sz="2700" spc="-110" dirty="0">
                <a:latin typeface="Arial"/>
                <a:cs typeface="Arial"/>
              </a:rPr>
              <a:t> </a:t>
            </a:r>
            <a:r>
              <a:rPr sz="2700" spc="-145" dirty="0">
                <a:latin typeface="Arial"/>
                <a:cs typeface="Arial"/>
              </a:rPr>
              <a:t>is</a:t>
            </a:r>
            <a:r>
              <a:rPr sz="2700" spc="-110" dirty="0">
                <a:latin typeface="Arial"/>
                <a:cs typeface="Arial"/>
              </a:rPr>
              <a:t> </a:t>
            </a:r>
            <a:r>
              <a:rPr sz="2700" spc="-25" dirty="0">
                <a:latin typeface="Arial"/>
                <a:cs typeface="Arial"/>
              </a:rPr>
              <a:t>the </a:t>
            </a:r>
            <a:r>
              <a:rPr sz="2700" spc="-70" dirty="0">
                <a:latin typeface="Arial"/>
                <a:cs typeface="Arial"/>
              </a:rPr>
              <a:t>dominant</a:t>
            </a:r>
            <a:r>
              <a:rPr sz="2700" spc="-145" dirty="0">
                <a:latin typeface="Arial"/>
                <a:cs typeface="Arial"/>
              </a:rPr>
              <a:t> </a:t>
            </a:r>
            <a:r>
              <a:rPr sz="2700" spc="-20" dirty="0">
                <a:latin typeface="Arial"/>
                <a:cs typeface="Arial"/>
              </a:rPr>
              <a:t>gas.</a:t>
            </a:r>
            <a:endParaRPr sz="2700">
              <a:latin typeface="Arial"/>
              <a:cs typeface="Arial"/>
            </a:endParaRPr>
          </a:p>
          <a:p>
            <a:pPr marL="259715" marR="347980" indent="-222250">
              <a:lnSpc>
                <a:spcPts val="3030"/>
              </a:lnSpc>
              <a:spcBef>
                <a:spcPts val="894"/>
              </a:spcBef>
              <a:buChar char="•"/>
              <a:tabLst>
                <a:tab pos="260350" algn="l"/>
              </a:tabLst>
            </a:pPr>
            <a:r>
              <a:rPr sz="2700" spc="-295" dirty="0">
                <a:latin typeface="Arial"/>
                <a:cs typeface="Arial"/>
              </a:rPr>
              <a:t>NOTE:</a:t>
            </a:r>
            <a:r>
              <a:rPr sz="2700" spc="-140" dirty="0">
                <a:latin typeface="Arial"/>
                <a:cs typeface="Arial"/>
              </a:rPr>
              <a:t> </a:t>
            </a:r>
            <a:r>
              <a:rPr sz="2700" spc="-35" dirty="0">
                <a:latin typeface="Arial"/>
                <a:cs typeface="Arial"/>
              </a:rPr>
              <a:t>the</a:t>
            </a:r>
            <a:r>
              <a:rPr sz="2700" spc="-150" dirty="0">
                <a:latin typeface="Arial"/>
                <a:cs typeface="Arial"/>
              </a:rPr>
              <a:t> </a:t>
            </a:r>
            <a:r>
              <a:rPr sz="2700" spc="-85" dirty="0">
                <a:latin typeface="Arial"/>
                <a:cs typeface="Arial"/>
              </a:rPr>
              <a:t>amount</a:t>
            </a:r>
            <a:r>
              <a:rPr sz="2700" spc="-140" dirty="0">
                <a:latin typeface="Arial"/>
                <a:cs typeface="Arial"/>
              </a:rPr>
              <a:t> </a:t>
            </a:r>
            <a:r>
              <a:rPr sz="2700" dirty="0">
                <a:latin typeface="Arial"/>
                <a:cs typeface="Arial"/>
              </a:rPr>
              <a:t>of</a:t>
            </a:r>
            <a:r>
              <a:rPr sz="2700" spc="-140" dirty="0">
                <a:latin typeface="Arial"/>
                <a:cs typeface="Arial"/>
              </a:rPr>
              <a:t> </a:t>
            </a:r>
            <a:r>
              <a:rPr sz="2700" spc="-114" dirty="0">
                <a:latin typeface="Arial"/>
                <a:cs typeface="Arial"/>
              </a:rPr>
              <a:t>carbon</a:t>
            </a:r>
            <a:r>
              <a:rPr sz="2700" spc="-140" dirty="0">
                <a:latin typeface="Arial"/>
                <a:cs typeface="Arial"/>
              </a:rPr>
              <a:t> </a:t>
            </a:r>
            <a:r>
              <a:rPr sz="2700" spc="-25" dirty="0">
                <a:latin typeface="Arial"/>
                <a:cs typeface="Arial"/>
              </a:rPr>
              <a:t>on </a:t>
            </a:r>
            <a:r>
              <a:rPr sz="2700" spc="-65" dirty="0">
                <a:latin typeface="Arial"/>
                <a:cs typeface="Arial"/>
              </a:rPr>
              <a:t>earth</a:t>
            </a:r>
            <a:r>
              <a:rPr sz="2700" spc="-114" dirty="0">
                <a:latin typeface="Arial"/>
                <a:cs typeface="Arial"/>
              </a:rPr>
              <a:t> </a:t>
            </a:r>
            <a:r>
              <a:rPr sz="2700" spc="-145" dirty="0">
                <a:latin typeface="Arial"/>
                <a:cs typeface="Arial"/>
              </a:rPr>
              <a:t>is</a:t>
            </a:r>
            <a:r>
              <a:rPr sz="2700" spc="-110" dirty="0">
                <a:latin typeface="Arial"/>
                <a:cs typeface="Arial"/>
              </a:rPr>
              <a:t> </a:t>
            </a:r>
            <a:r>
              <a:rPr sz="2700" spc="-315" dirty="0">
                <a:latin typeface="Arial"/>
                <a:cs typeface="Arial"/>
              </a:rPr>
              <a:t>FIXED.</a:t>
            </a:r>
            <a:endParaRPr sz="2700">
              <a:latin typeface="Arial"/>
              <a:cs typeface="Arial"/>
            </a:endParaRPr>
          </a:p>
          <a:p>
            <a:pPr marL="259715" marR="30480" indent="-222250" algn="just">
              <a:lnSpc>
                <a:spcPts val="3030"/>
              </a:lnSpc>
              <a:spcBef>
                <a:spcPts val="900"/>
              </a:spcBef>
              <a:buChar char="•"/>
              <a:tabLst>
                <a:tab pos="260350" algn="l"/>
              </a:tabLst>
            </a:pPr>
            <a:r>
              <a:rPr sz="2700" spc="-280" dirty="0">
                <a:latin typeface="Arial"/>
                <a:cs typeface="Arial"/>
              </a:rPr>
              <a:t>The</a:t>
            </a:r>
            <a:r>
              <a:rPr sz="2700" spc="90" dirty="0">
                <a:latin typeface="Arial"/>
                <a:cs typeface="Arial"/>
              </a:rPr>
              <a:t> </a:t>
            </a:r>
            <a:r>
              <a:rPr sz="2700" spc="-204" dirty="0">
                <a:latin typeface="Arial"/>
                <a:cs typeface="Arial"/>
              </a:rPr>
              <a:t>issue</a:t>
            </a:r>
            <a:r>
              <a:rPr sz="2700" spc="15" dirty="0">
                <a:latin typeface="Arial"/>
                <a:cs typeface="Arial"/>
              </a:rPr>
              <a:t> </a:t>
            </a:r>
            <a:r>
              <a:rPr sz="2700" spc="-225" dirty="0">
                <a:latin typeface="Arial"/>
                <a:cs typeface="Arial"/>
              </a:rPr>
              <a:t>comes</a:t>
            </a:r>
            <a:r>
              <a:rPr sz="2700" spc="40" dirty="0">
                <a:latin typeface="Arial"/>
                <a:cs typeface="Arial"/>
              </a:rPr>
              <a:t> </a:t>
            </a:r>
            <a:r>
              <a:rPr sz="2700" spc="-30" dirty="0">
                <a:latin typeface="Arial"/>
                <a:cs typeface="Arial"/>
              </a:rPr>
              <a:t>in</a:t>
            </a:r>
            <a:r>
              <a:rPr sz="2700" spc="-80" dirty="0">
                <a:latin typeface="Arial"/>
                <a:cs typeface="Arial"/>
              </a:rPr>
              <a:t> </a:t>
            </a:r>
            <a:r>
              <a:rPr sz="2700" spc="-10" dirty="0">
                <a:latin typeface="Arial"/>
                <a:cs typeface="Arial"/>
              </a:rPr>
              <a:t>changing </a:t>
            </a:r>
            <a:r>
              <a:rPr sz="2700" spc="-114" dirty="0">
                <a:latin typeface="Arial"/>
                <a:cs typeface="Arial"/>
              </a:rPr>
              <a:t>carbon</a:t>
            </a:r>
            <a:r>
              <a:rPr sz="2700" spc="-130" dirty="0">
                <a:latin typeface="Arial"/>
                <a:cs typeface="Arial"/>
              </a:rPr>
              <a:t> </a:t>
            </a:r>
            <a:r>
              <a:rPr sz="2700" spc="-35" dirty="0">
                <a:latin typeface="Arial"/>
                <a:cs typeface="Arial"/>
              </a:rPr>
              <a:t>from</a:t>
            </a:r>
            <a:r>
              <a:rPr sz="2700" spc="-125" dirty="0">
                <a:latin typeface="Arial"/>
                <a:cs typeface="Arial"/>
              </a:rPr>
              <a:t> </a:t>
            </a:r>
            <a:r>
              <a:rPr sz="2700" spc="-220" dirty="0">
                <a:latin typeface="Arial"/>
                <a:cs typeface="Arial"/>
              </a:rPr>
              <a:t>a</a:t>
            </a:r>
            <a:r>
              <a:rPr sz="2700" spc="-125" dirty="0">
                <a:latin typeface="Arial"/>
                <a:cs typeface="Arial"/>
              </a:rPr>
              <a:t> </a:t>
            </a:r>
            <a:r>
              <a:rPr sz="2700" spc="-35" dirty="0">
                <a:latin typeface="Arial"/>
                <a:cs typeface="Arial"/>
              </a:rPr>
              <a:t>solid/liquid</a:t>
            </a:r>
            <a:r>
              <a:rPr sz="2700" spc="-125" dirty="0">
                <a:latin typeface="Arial"/>
                <a:cs typeface="Arial"/>
              </a:rPr>
              <a:t> </a:t>
            </a:r>
            <a:r>
              <a:rPr sz="2700" dirty="0">
                <a:latin typeface="Arial"/>
                <a:cs typeface="Arial"/>
              </a:rPr>
              <a:t>to</a:t>
            </a:r>
            <a:r>
              <a:rPr sz="2700" spc="-125" dirty="0">
                <a:latin typeface="Arial"/>
                <a:cs typeface="Arial"/>
              </a:rPr>
              <a:t> </a:t>
            </a:r>
            <a:r>
              <a:rPr sz="2700" spc="-220" dirty="0">
                <a:latin typeface="Arial"/>
                <a:cs typeface="Arial"/>
              </a:rPr>
              <a:t>a</a:t>
            </a:r>
            <a:r>
              <a:rPr sz="2700" spc="-125" dirty="0">
                <a:latin typeface="Arial"/>
                <a:cs typeface="Arial"/>
              </a:rPr>
              <a:t> </a:t>
            </a:r>
            <a:r>
              <a:rPr sz="2700" spc="-295" dirty="0">
                <a:latin typeface="Arial"/>
                <a:cs typeface="Arial"/>
              </a:rPr>
              <a:t>gas</a:t>
            </a:r>
            <a:endParaRPr sz="2700">
              <a:latin typeface="Arial"/>
              <a:cs typeface="Arial"/>
            </a:endParaRPr>
          </a:p>
        </p:txBody>
      </p:sp>
      <p:grpSp>
        <p:nvGrpSpPr>
          <p:cNvPr id="4" name="object 4"/>
          <p:cNvGrpSpPr/>
          <p:nvPr/>
        </p:nvGrpSpPr>
        <p:grpSpPr>
          <a:xfrm>
            <a:off x="5622305" y="1034219"/>
            <a:ext cx="6348095" cy="5680075"/>
            <a:chOff x="5622305" y="1034219"/>
            <a:chExt cx="6348095" cy="5680075"/>
          </a:xfrm>
        </p:grpSpPr>
        <p:pic>
          <p:nvPicPr>
            <p:cNvPr id="5" name="object 5"/>
            <p:cNvPicPr/>
            <p:nvPr/>
          </p:nvPicPr>
          <p:blipFill>
            <a:blip r:embed="rId3" cstate="print"/>
            <a:stretch>
              <a:fillRect/>
            </a:stretch>
          </p:blipFill>
          <p:spPr>
            <a:xfrm>
              <a:off x="5838205" y="1173919"/>
              <a:ext cx="5916126" cy="5121146"/>
            </a:xfrm>
            <a:prstGeom prst="rect">
              <a:avLst/>
            </a:prstGeom>
          </p:spPr>
        </p:pic>
        <p:pic>
          <p:nvPicPr>
            <p:cNvPr id="6" name="object 6"/>
            <p:cNvPicPr/>
            <p:nvPr/>
          </p:nvPicPr>
          <p:blipFill>
            <a:blip r:embed="rId4" cstate="print"/>
            <a:stretch>
              <a:fillRect/>
            </a:stretch>
          </p:blipFill>
          <p:spPr>
            <a:xfrm>
              <a:off x="5622305" y="1034219"/>
              <a:ext cx="6347926" cy="5679946"/>
            </a:xfrm>
            <a:prstGeom prst="rect">
              <a:avLst/>
            </a:prstGeom>
          </p:spPr>
        </p:pic>
      </p:grpSp>
      <p:pic>
        <p:nvPicPr>
          <p:cNvPr id="7" name="object 7"/>
          <p:cNvPicPr/>
          <p:nvPr/>
        </p:nvPicPr>
        <p:blipFill>
          <a:blip r:embed="rId5" cstate="print"/>
          <a:stretch>
            <a:fillRect/>
          </a:stretch>
        </p:blipFill>
        <p:spPr>
          <a:xfrm>
            <a:off x="0" y="6766559"/>
            <a:ext cx="12192000" cy="91440"/>
          </a:xfrm>
          <a:prstGeom prst="rect">
            <a:avLst/>
          </a:prstGeom>
        </p:spPr>
      </p:pic>
      <p:sp>
        <p:nvSpPr>
          <p:cNvPr id="8" name="object 8"/>
          <p:cNvSpPr txBox="1"/>
          <p:nvPr/>
        </p:nvSpPr>
        <p:spPr>
          <a:xfrm>
            <a:off x="7221849" y="385762"/>
            <a:ext cx="3452495" cy="609600"/>
          </a:xfrm>
          <a:prstGeom prst="rect">
            <a:avLst/>
          </a:prstGeom>
        </p:spPr>
        <p:txBody>
          <a:bodyPr vert="horz" wrap="square" lIns="0" tIns="12700" rIns="0" bIns="0" rtlCol="0">
            <a:spAutoFit/>
          </a:bodyPr>
          <a:lstStyle/>
          <a:p>
            <a:pPr marL="330835" marR="5080" indent="-318770">
              <a:lnSpc>
                <a:spcPct val="106500"/>
              </a:lnSpc>
              <a:spcBef>
                <a:spcPts val="100"/>
              </a:spcBef>
            </a:pPr>
            <a:r>
              <a:rPr sz="1800" spc="-125" dirty="0">
                <a:latin typeface="Arial"/>
                <a:cs typeface="Arial"/>
              </a:rPr>
              <a:t>Humans</a:t>
            </a:r>
            <a:r>
              <a:rPr sz="1800" spc="-90" dirty="0">
                <a:latin typeface="Arial"/>
                <a:cs typeface="Arial"/>
              </a:rPr>
              <a:t> </a:t>
            </a:r>
            <a:r>
              <a:rPr sz="1800" spc="-95" dirty="0">
                <a:latin typeface="Arial"/>
                <a:cs typeface="Arial"/>
              </a:rPr>
              <a:t>add</a:t>
            </a:r>
            <a:r>
              <a:rPr sz="1800" spc="-90" dirty="0">
                <a:latin typeface="Arial"/>
                <a:cs typeface="Arial"/>
              </a:rPr>
              <a:t> </a:t>
            </a:r>
            <a:r>
              <a:rPr sz="1800" b="1" spc="-165" dirty="0">
                <a:latin typeface="Arial"/>
                <a:cs typeface="Arial"/>
              </a:rPr>
              <a:t>~</a:t>
            </a:r>
            <a:r>
              <a:rPr sz="1800" b="1" spc="-85" dirty="0">
                <a:latin typeface="Arial"/>
                <a:cs typeface="Arial"/>
              </a:rPr>
              <a:t> </a:t>
            </a:r>
            <a:r>
              <a:rPr sz="1800" b="1" spc="-100" dirty="0">
                <a:latin typeface="Arial"/>
                <a:cs typeface="Arial"/>
              </a:rPr>
              <a:t>50</a:t>
            </a:r>
            <a:r>
              <a:rPr sz="1800" b="1" spc="-85" dirty="0">
                <a:latin typeface="Arial"/>
                <a:cs typeface="Arial"/>
              </a:rPr>
              <a:t> </a:t>
            </a:r>
            <a:r>
              <a:rPr sz="1800" b="1" spc="-120" dirty="0">
                <a:latin typeface="Arial"/>
                <a:cs typeface="Arial"/>
              </a:rPr>
              <a:t>Billion</a:t>
            </a:r>
            <a:r>
              <a:rPr sz="1800" b="1" spc="-85" dirty="0">
                <a:latin typeface="Arial"/>
                <a:cs typeface="Arial"/>
              </a:rPr>
              <a:t> </a:t>
            </a:r>
            <a:r>
              <a:rPr sz="1800" b="1" spc="-235" dirty="0">
                <a:latin typeface="Arial"/>
                <a:cs typeface="Arial"/>
              </a:rPr>
              <a:t>Tons</a:t>
            </a:r>
            <a:r>
              <a:rPr sz="1800" b="1" spc="-85" dirty="0">
                <a:latin typeface="Arial"/>
                <a:cs typeface="Arial"/>
              </a:rPr>
              <a:t> </a:t>
            </a:r>
            <a:r>
              <a:rPr sz="1800" dirty="0">
                <a:latin typeface="Arial"/>
                <a:cs typeface="Arial"/>
              </a:rPr>
              <a:t>of</a:t>
            </a:r>
            <a:r>
              <a:rPr sz="1800" spc="-85" dirty="0">
                <a:latin typeface="Arial"/>
                <a:cs typeface="Arial"/>
              </a:rPr>
              <a:t> </a:t>
            </a:r>
            <a:r>
              <a:rPr sz="1800" spc="-185" dirty="0">
                <a:latin typeface="Arial"/>
                <a:cs typeface="Arial"/>
              </a:rPr>
              <a:t>CO2 </a:t>
            </a:r>
            <a:r>
              <a:rPr sz="1800" dirty="0">
                <a:latin typeface="Arial"/>
                <a:cs typeface="Arial"/>
              </a:rPr>
              <a:t>to</a:t>
            </a:r>
            <a:r>
              <a:rPr sz="1800" spc="-65" dirty="0">
                <a:latin typeface="Arial"/>
                <a:cs typeface="Arial"/>
              </a:rPr>
              <a:t> </a:t>
            </a:r>
            <a:r>
              <a:rPr sz="1800" spc="-20" dirty="0">
                <a:latin typeface="Arial"/>
                <a:cs typeface="Arial"/>
              </a:rPr>
              <a:t>the</a:t>
            </a:r>
            <a:r>
              <a:rPr sz="1800" spc="-65" dirty="0">
                <a:latin typeface="Arial"/>
                <a:cs typeface="Arial"/>
              </a:rPr>
              <a:t> </a:t>
            </a:r>
            <a:r>
              <a:rPr sz="1800" spc="-80" dirty="0">
                <a:latin typeface="Arial"/>
                <a:cs typeface="Arial"/>
              </a:rPr>
              <a:t>atmosphere</a:t>
            </a:r>
            <a:r>
              <a:rPr sz="1800" spc="-65" dirty="0">
                <a:latin typeface="Arial"/>
                <a:cs typeface="Arial"/>
              </a:rPr>
              <a:t> </a:t>
            </a:r>
            <a:r>
              <a:rPr sz="1800" spc="-125" dirty="0">
                <a:latin typeface="Arial"/>
                <a:cs typeface="Arial"/>
              </a:rPr>
              <a:t>each</a:t>
            </a:r>
            <a:r>
              <a:rPr sz="1800" spc="-65" dirty="0">
                <a:latin typeface="Arial"/>
                <a:cs typeface="Arial"/>
              </a:rPr>
              <a:t> </a:t>
            </a:r>
            <a:r>
              <a:rPr sz="1800" spc="-20" dirty="0">
                <a:latin typeface="Arial"/>
                <a:cs typeface="Arial"/>
              </a:rPr>
              <a:t>year*</a:t>
            </a:r>
            <a:endParaRPr sz="1800">
              <a:latin typeface="Arial"/>
              <a:cs typeface="Arial"/>
            </a:endParaRPr>
          </a:p>
        </p:txBody>
      </p:sp>
      <p:sp>
        <p:nvSpPr>
          <p:cNvPr id="9" name="object 9"/>
          <p:cNvSpPr txBox="1"/>
          <p:nvPr/>
        </p:nvSpPr>
        <p:spPr>
          <a:xfrm>
            <a:off x="6969734" y="6403612"/>
            <a:ext cx="3942715" cy="238760"/>
          </a:xfrm>
          <a:prstGeom prst="rect">
            <a:avLst/>
          </a:prstGeom>
        </p:spPr>
        <p:txBody>
          <a:bodyPr vert="horz" wrap="square" lIns="0" tIns="12700" rIns="0" bIns="0" rtlCol="0">
            <a:spAutoFit/>
          </a:bodyPr>
          <a:lstStyle/>
          <a:p>
            <a:pPr marL="12700">
              <a:lnSpc>
                <a:spcPct val="100000"/>
              </a:lnSpc>
              <a:spcBef>
                <a:spcPts val="100"/>
              </a:spcBef>
            </a:pPr>
            <a:r>
              <a:rPr sz="1400" i="1" spc="145" dirty="0">
                <a:latin typeface="Arial"/>
                <a:cs typeface="Arial"/>
              </a:rPr>
              <a:t>*</a:t>
            </a:r>
            <a:r>
              <a:rPr sz="1400" i="1" spc="-65" dirty="0">
                <a:latin typeface="Arial"/>
                <a:cs typeface="Arial"/>
              </a:rPr>
              <a:t> </a:t>
            </a:r>
            <a:r>
              <a:rPr sz="1400" i="1" spc="-105" dirty="0">
                <a:latin typeface="Arial"/>
                <a:cs typeface="Arial"/>
              </a:rPr>
              <a:t>Source:</a:t>
            </a:r>
            <a:r>
              <a:rPr sz="1400" i="1" spc="-60" dirty="0">
                <a:latin typeface="Arial"/>
                <a:cs typeface="Arial"/>
              </a:rPr>
              <a:t> </a:t>
            </a:r>
            <a:r>
              <a:rPr sz="1400" i="1" spc="-85" dirty="0">
                <a:latin typeface="Arial"/>
                <a:cs typeface="Arial"/>
              </a:rPr>
              <a:t>How</a:t>
            </a:r>
            <a:r>
              <a:rPr sz="1400" i="1" spc="-60" dirty="0">
                <a:latin typeface="Arial"/>
                <a:cs typeface="Arial"/>
              </a:rPr>
              <a:t> </a:t>
            </a:r>
            <a:r>
              <a:rPr sz="1400" i="1" dirty="0">
                <a:latin typeface="Arial"/>
                <a:cs typeface="Arial"/>
              </a:rPr>
              <a:t>to</a:t>
            </a:r>
            <a:r>
              <a:rPr sz="1400" i="1" spc="-60" dirty="0">
                <a:latin typeface="Arial"/>
                <a:cs typeface="Arial"/>
              </a:rPr>
              <a:t> </a:t>
            </a:r>
            <a:r>
              <a:rPr sz="1400" i="1" spc="-55" dirty="0">
                <a:latin typeface="Arial"/>
                <a:cs typeface="Arial"/>
              </a:rPr>
              <a:t>avoid</a:t>
            </a:r>
            <a:r>
              <a:rPr sz="1400" i="1" spc="-60" dirty="0">
                <a:latin typeface="Arial"/>
                <a:cs typeface="Arial"/>
              </a:rPr>
              <a:t> </a:t>
            </a:r>
            <a:r>
              <a:rPr sz="1400" i="1" spc="-70" dirty="0">
                <a:latin typeface="Arial"/>
                <a:cs typeface="Arial"/>
              </a:rPr>
              <a:t>a</a:t>
            </a:r>
            <a:r>
              <a:rPr sz="1400" i="1" spc="-60" dirty="0">
                <a:latin typeface="Arial"/>
                <a:cs typeface="Arial"/>
              </a:rPr>
              <a:t> </a:t>
            </a:r>
            <a:r>
              <a:rPr sz="1400" i="1" spc="-70" dirty="0">
                <a:latin typeface="Arial"/>
                <a:cs typeface="Arial"/>
              </a:rPr>
              <a:t>Climate</a:t>
            </a:r>
            <a:r>
              <a:rPr sz="1400" i="1" spc="-60" dirty="0">
                <a:latin typeface="Arial"/>
                <a:cs typeface="Arial"/>
              </a:rPr>
              <a:t> </a:t>
            </a:r>
            <a:r>
              <a:rPr sz="1400" i="1" spc="-80" dirty="0">
                <a:latin typeface="Arial"/>
                <a:cs typeface="Arial"/>
              </a:rPr>
              <a:t>Disaster</a:t>
            </a:r>
            <a:r>
              <a:rPr sz="1400" i="1" spc="-60" dirty="0">
                <a:latin typeface="Arial"/>
                <a:cs typeface="Arial"/>
              </a:rPr>
              <a:t> </a:t>
            </a:r>
            <a:r>
              <a:rPr sz="1400" i="1" spc="-80" dirty="0">
                <a:latin typeface="Arial"/>
                <a:cs typeface="Arial"/>
              </a:rPr>
              <a:t>by</a:t>
            </a:r>
            <a:r>
              <a:rPr sz="1400" i="1" spc="-60" dirty="0">
                <a:latin typeface="Arial"/>
                <a:cs typeface="Arial"/>
              </a:rPr>
              <a:t> </a:t>
            </a:r>
            <a:r>
              <a:rPr sz="1400" i="1" spc="-40" dirty="0">
                <a:latin typeface="Arial"/>
                <a:cs typeface="Arial"/>
              </a:rPr>
              <a:t>Bill</a:t>
            </a:r>
            <a:r>
              <a:rPr sz="1400" i="1" spc="-60" dirty="0">
                <a:latin typeface="Arial"/>
                <a:cs typeface="Arial"/>
              </a:rPr>
              <a:t> </a:t>
            </a:r>
            <a:r>
              <a:rPr sz="1400" i="1" spc="-45" dirty="0">
                <a:latin typeface="Arial"/>
                <a:cs typeface="Arial"/>
              </a:rPr>
              <a:t>Gates</a:t>
            </a:r>
            <a:endParaRPr sz="1400">
              <a:latin typeface="Arial"/>
              <a:cs typeface="Arial"/>
            </a:endParaRPr>
          </a:p>
        </p:txBody>
      </p:sp>
      <p:pic>
        <p:nvPicPr>
          <p:cNvPr id="10" name="object 10"/>
          <p:cNvPicPr/>
          <p:nvPr/>
        </p:nvPicPr>
        <p:blipFill>
          <a:blip r:embed="rId6" cstate="print"/>
          <a:stretch>
            <a:fillRect/>
          </a:stretch>
        </p:blipFill>
        <p:spPr>
          <a:xfrm>
            <a:off x="11189610" y="104398"/>
            <a:ext cx="878126" cy="780556"/>
          </a:xfrm>
          <a:prstGeom prst="rect">
            <a:avLst/>
          </a:prstGeom>
        </p:spPr>
      </p:pic>
      <p:pic>
        <p:nvPicPr>
          <p:cNvPr id="11" name="object 11"/>
          <p:cNvPicPr/>
          <p:nvPr/>
        </p:nvPicPr>
        <p:blipFill>
          <a:blip r:embed="rId5" cstate="print"/>
          <a:stretch>
            <a:fillRect/>
          </a:stretch>
        </p:blipFill>
        <p:spPr>
          <a:xfrm>
            <a:off x="628638" y="1311132"/>
            <a:ext cx="365295" cy="457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il carbon is a valuable resource, but all soil carbon is not created equal">
            <a:extLst>
              <a:ext uri="{FF2B5EF4-FFF2-40B4-BE49-F238E27FC236}">
                <a16:creationId xmlns:a16="http://schemas.microsoft.com/office/drawing/2014/main" id="{C680DFC7-D923-FF29-2EED-24E5B872BB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708" y="296896"/>
            <a:ext cx="5602986" cy="62642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59EFF33-A3A2-21FE-56D2-8540F27ECB9F}"/>
              </a:ext>
            </a:extLst>
          </p:cNvPr>
          <p:cNvSpPr txBox="1"/>
          <p:nvPr/>
        </p:nvSpPr>
        <p:spPr>
          <a:xfrm>
            <a:off x="0" y="5834743"/>
            <a:ext cx="2700868" cy="646331"/>
          </a:xfrm>
          <a:prstGeom prst="rect">
            <a:avLst/>
          </a:prstGeom>
          <a:noFill/>
        </p:spPr>
        <p:txBody>
          <a:bodyPr wrap="none" rtlCol="0">
            <a:spAutoFit/>
          </a:bodyPr>
          <a:lstStyle/>
          <a:p>
            <a:r>
              <a:rPr lang="en-US" dirty="0"/>
              <a:t>From </a:t>
            </a:r>
            <a:r>
              <a:rPr lang="en-US" dirty="0" err="1"/>
              <a:t>theconversation.com</a:t>
            </a:r>
            <a:endParaRPr lang="en-US" dirty="0"/>
          </a:p>
          <a:p>
            <a:endParaRPr lang="en-US" dirty="0"/>
          </a:p>
        </p:txBody>
      </p:sp>
      <p:pic>
        <p:nvPicPr>
          <p:cNvPr id="3" name="Picture 2">
            <a:extLst>
              <a:ext uri="{FF2B5EF4-FFF2-40B4-BE49-F238E27FC236}">
                <a16:creationId xmlns:a16="http://schemas.microsoft.com/office/drawing/2014/main" id="{ECB929EE-242E-7465-C404-8ACC33854DD1}"/>
              </a:ext>
            </a:extLst>
          </p:cNvPr>
          <p:cNvPicPr>
            <a:picLocks noChangeAspect="1"/>
          </p:cNvPicPr>
          <p:nvPr/>
        </p:nvPicPr>
        <p:blipFill>
          <a:blip r:embed="rId4"/>
          <a:stretch>
            <a:fillRect/>
          </a:stretch>
        </p:blipFill>
        <p:spPr>
          <a:xfrm>
            <a:off x="10485912" y="81916"/>
            <a:ext cx="1412667" cy="1255704"/>
          </a:xfrm>
          <a:prstGeom prst="rect">
            <a:avLst/>
          </a:prstGeom>
        </p:spPr>
      </p:pic>
      <p:sp>
        <p:nvSpPr>
          <p:cNvPr id="4" name="Rectangle 3">
            <a:extLst>
              <a:ext uri="{FF2B5EF4-FFF2-40B4-BE49-F238E27FC236}">
                <a16:creationId xmlns:a16="http://schemas.microsoft.com/office/drawing/2014/main" id="{A0B77A22-C33A-0FB3-8C81-6D7D3E3378AF}"/>
              </a:ext>
            </a:extLst>
          </p:cNvPr>
          <p:cNvSpPr/>
          <p:nvPr/>
        </p:nvSpPr>
        <p:spPr>
          <a:xfrm>
            <a:off x="0" y="6766560"/>
            <a:ext cx="12192000" cy="9144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
        <p:nvSpPr>
          <p:cNvPr id="5" name="TextBox 4">
            <a:extLst>
              <a:ext uri="{FF2B5EF4-FFF2-40B4-BE49-F238E27FC236}">
                <a16:creationId xmlns:a16="http://schemas.microsoft.com/office/drawing/2014/main" id="{FFD95F51-56D1-DCF3-A810-85015A6FE6AE}"/>
              </a:ext>
            </a:extLst>
          </p:cNvPr>
          <p:cNvSpPr txBox="1"/>
          <p:nvPr/>
        </p:nvSpPr>
        <p:spPr>
          <a:xfrm>
            <a:off x="293422" y="1191984"/>
            <a:ext cx="3903824" cy="3149580"/>
          </a:xfrm>
          <a:prstGeom prst="rect">
            <a:avLst/>
          </a:prstGeom>
          <a:noFill/>
        </p:spPr>
        <p:txBody>
          <a:bodyPr wrap="square" rtlCol="0">
            <a:spAutoFit/>
          </a:bodyPr>
          <a:lstStyle/>
          <a:p>
            <a:r>
              <a:rPr lang="en-US" sz="2800" dirty="0"/>
              <a:t>As a gardener….you grow plants that capture </a:t>
            </a:r>
            <a:br>
              <a:rPr lang="en-US" sz="2800" dirty="0"/>
            </a:br>
            <a:r>
              <a:rPr lang="en-US" sz="2800" dirty="0"/>
              <a:t>CO </a:t>
            </a:r>
            <a:r>
              <a:rPr lang="en-US" sz="2800" baseline="-25000" dirty="0"/>
              <a:t>2</a:t>
            </a:r>
            <a:r>
              <a:rPr lang="en-US" sz="2800" dirty="0"/>
              <a:t> and store CO </a:t>
            </a:r>
            <a:r>
              <a:rPr lang="en-US" sz="2800" baseline="-25000" dirty="0"/>
              <a:t>2!</a:t>
            </a:r>
          </a:p>
          <a:p>
            <a:endParaRPr lang="en-US" sz="2800" baseline="-25000" dirty="0"/>
          </a:p>
          <a:p>
            <a:r>
              <a:rPr lang="en-US" sz="2400" dirty="0"/>
              <a:t>Capturing and storing  CO </a:t>
            </a:r>
            <a:r>
              <a:rPr lang="en-US" sz="2400" baseline="-25000" dirty="0"/>
              <a:t>2 </a:t>
            </a:r>
            <a:r>
              <a:rPr lang="en-US" sz="2400" dirty="0"/>
              <a:t>reduces the amount of CO </a:t>
            </a:r>
            <a:r>
              <a:rPr lang="en-US" sz="2400" baseline="-25000" dirty="0"/>
              <a:t>2 </a:t>
            </a:r>
            <a:r>
              <a:rPr lang="en-US" sz="2400" dirty="0"/>
              <a:t>released into the atmosphere as greenhouse gas</a:t>
            </a:r>
            <a:endParaRPr lang="en-US" sz="2400" baseline="-25000" dirty="0"/>
          </a:p>
        </p:txBody>
      </p:sp>
    </p:spTree>
    <p:extLst>
      <p:ext uri="{BB962C8B-B14F-4D97-AF65-F5344CB8AC3E}">
        <p14:creationId xmlns:p14="http://schemas.microsoft.com/office/powerpoint/2010/main" val="1472022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F0B3E-F809-4AA5-6428-A08395C47111}"/>
              </a:ext>
            </a:extLst>
          </p:cNvPr>
          <p:cNvSpPr>
            <a:spLocks noGrp="1"/>
          </p:cNvSpPr>
          <p:nvPr>
            <p:ph type="title"/>
          </p:nvPr>
        </p:nvSpPr>
        <p:spPr/>
        <p:txBody>
          <a:bodyPr>
            <a:normAutofit/>
          </a:bodyPr>
          <a:lstStyle/>
          <a:p>
            <a:pPr algn="ctr"/>
            <a:r>
              <a:rPr lang="en-US" sz="4000" dirty="0">
                <a:latin typeface="Corbel" panose="020B0503020204020204" pitchFamily="34" charset="0"/>
              </a:rPr>
              <a:t>Climate Change Effects</a:t>
            </a:r>
          </a:p>
        </p:txBody>
      </p:sp>
      <p:sp>
        <p:nvSpPr>
          <p:cNvPr id="3" name="Content Placeholder 2">
            <a:extLst>
              <a:ext uri="{FF2B5EF4-FFF2-40B4-BE49-F238E27FC236}">
                <a16:creationId xmlns:a16="http://schemas.microsoft.com/office/drawing/2014/main" id="{1E96B1ED-47FE-9469-B2A7-E9921F386478}"/>
              </a:ext>
            </a:extLst>
          </p:cNvPr>
          <p:cNvSpPr>
            <a:spLocks noGrp="1"/>
          </p:cNvSpPr>
          <p:nvPr>
            <p:ph sz="half" idx="1"/>
          </p:nvPr>
        </p:nvSpPr>
        <p:spPr/>
        <p:txBody>
          <a:bodyPr>
            <a:normAutofit lnSpcReduction="10000"/>
          </a:bodyPr>
          <a:lstStyle/>
          <a:p>
            <a:r>
              <a:rPr lang="en-US" dirty="0">
                <a:latin typeface="Corbel" panose="020B0503020204020204" pitchFamily="34" charset="0"/>
              </a:rPr>
              <a:t>More erratic weather</a:t>
            </a:r>
          </a:p>
          <a:p>
            <a:pPr lvl="1"/>
            <a:r>
              <a:rPr lang="en-US" dirty="0">
                <a:latin typeface="Corbel" panose="020B0503020204020204" pitchFamily="34" charset="0"/>
              </a:rPr>
              <a:t>Storms</a:t>
            </a:r>
          </a:p>
          <a:p>
            <a:pPr lvl="1"/>
            <a:r>
              <a:rPr lang="en-US" dirty="0">
                <a:latin typeface="Corbel" panose="020B0503020204020204" pitchFamily="34" charset="0"/>
              </a:rPr>
              <a:t>Excessive rain</a:t>
            </a:r>
          </a:p>
          <a:p>
            <a:pPr lvl="1"/>
            <a:r>
              <a:rPr lang="en-US" dirty="0">
                <a:latin typeface="Corbel" panose="020B0503020204020204" pitchFamily="34" charset="0"/>
              </a:rPr>
              <a:t>High winds</a:t>
            </a:r>
          </a:p>
          <a:p>
            <a:pPr lvl="1"/>
            <a:r>
              <a:rPr lang="en-US" dirty="0">
                <a:latin typeface="Corbel" panose="020B0503020204020204" pitchFamily="34" charset="0"/>
              </a:rPr>
              <a:t>Droughts</a:t>
            </a:r>
          </a:p>
          <a:p>
            <a:pPr lvl="1"/>
            <a:r>
              <a:rPr lang="en-US" dirty="0">
                <a:latin typeface="Corbel" panose="020B0503020204020204" pitchFamily="34" charset="0"/>
              </a:rPr>
              <a:t>Extreme temperatures (hot and cool)</a:t>
            </a:r>
          </a:p>
          <a:p>
            <a:r>
              <a:rPr lang="en-US" dirty="0">
                <a:latin typeface="Corbel" panose="020B0503020204020204" pitchFamily="34" charset="0"/>
              </a:rPr>
              <a:t>Reduction in Biodiversity</a:t>
            </a:r>
          </a:p>
          <a:p>
            <a:pPr lvl="1"/>
            <a:r>
              <a:rPr lang="en-US" dirty="0">
                <a:latin typeface="Corbel" panose="020B0503020204020204" pitchFamily="34" charset="0"/>
              </a:rPr>
              <a:t>Plants</a:t>
            </a:r>
          </a:p>
          <a:p>
            <a:pPr lvl="1"/>
            <a:r>
              <a:rPr lang="en-US" dirty="0">
                <a:latin typeface="Corbel" panose="020B0503020204020204" pitchFamily="34" charset="0"/>
              </a:rPr>
              <a:t>Birds</a:t>
            </a:r>
          </a:p>
          <a:p>
            <a:pPr lvl="1"/>
            <a:r>
              <a:rPr lang="en-US" dirty="0">
                <a:latin typeface="Corbel" panose="020B0503020204020204" pitchFamily="34" charset="0"/>
              </a:rPr>
              <a:t>Insects` </a:t>
            </a:r>
          </a:p>
          <a:p>
            <a:endParaRPr lang="en-US" dirty="0"/>
          </a:p>
        </p:txBody>
      </p:sp>
      <p:sp>
        <p:nvSpPr>
          <p:cNvPr id="4" name="Content Placeholder 3">
            <a:extLst>
              <a:ext uri="{FF2B5EF4-FFF2-40B4-BE49-F238E27FC236}">
                <a16:creationId xmlns:a16="http://schemas.microsoft.com/office/drawing/2014/main" id="{97570E1B-E482-A138-F82B-D6587678E39E}"/>
              </a:ext>
            </a:extLst>
          </p:cNvPr>
          <p:cNvSpPr>
            <a:spLocks noGrp="1"/>
          </p:cNvSpPr>
          <p:nvPr>
            <p:ph sz="half" idx="2"/>
          </p:nvPr>
        </p:nvSpPr>
        <p:spPr>
          <a:solidFill>
            <a:schemeClr val="accent2">
              <a:lumMod val="20000"/>
              <a:lumOff val="80000"/>
            </a:schemeClr>
          </a:solidFill>
        </p:spPr>
        <p:txBody>
          <a:bodyPr>
            <a:normAutofit lnSpcReduction="10000"/>
          </a:bodyPr>
          <a:lstStyle/>
          <a:p>
            <a:pPr marL="0" indent="0" algn="ctr">
              <a:buNone/>
            </a:pPr>
            <a:r>
              <a:rPr lang="en-US" sz="3200" b="1" dirty="0">
                <a:latin typeface="Corbel" panose="020B0503020204020204" pitchFamily="34" charset="0"/>
              </a:rPr>
              <a:t>Impact on </a:t>
            </a:r>
          </a:p>
          <a:p>
            <a:pPr marL="0" indent="0" algn="ctr">
              <a:buNone/>
            </a:pPr>
            <a:r>
              <a:rPr lang="en-US" sz="3200" b="1" dirty="0">
                <a:latin typeface="Corbel" panose="020B0503020204020204" pitchFamily="34" charset="0"/>
              </a:rPr>
              <a:t>Vegetable Gardens </a:t>
            </a:r>
          </a:p>
          <a:p>
            <a:pPr lvl="1"/>
            <a:r>
              <a:rPr lang="en-US" sz="2800" dirty="0">
                <a:latin typeface="Corbel" panose="020B0503020204020204" pitchFamily="34" charset="0"/>
              </a:rPr>
              <a:t>Changes in growing seasons</a:t>
            </a:r>
          </a:p>
          <a:p>
            <a:pPr lvl="1"/>
            <a:r>
              <a:rPr lang="en-US" sz="2800" dirty="0">
                <a:latin typeface="Corbel" panose="020B0503020204020204" pitchFamily="34" charset="0"/>
              </a:rPr>
              <a:t>Plants stressed by weather events- making them susceptible to pests and disease</a:t>
            </a:r>
          </a:p>
          <a:p>
            <a:pPr lvl="1"/>
            <a:r>
              <a:rPr lang="en-US" sz="2800" dirty="0">
                <a:latin typeface="Corbel" panose="020B0503020204020204" pitchFamily="34" charset="0"/>
              </a:rPr>
              <a:t>Less bio-diversity may result in fewer pollinators and beneficial insects for your garden</a:t>
            </a:r>
          </a:p>
          <a:p>
            <a:pPr marL="457200" lvl="1" indent="0">
              <a:buNone/>
            </a:pPr>
            <a:endParaRPr lang="en-US" dirty="0"/>
          </a:p>
        </p:txBody>
      </p:sp>
      <p:pic>
        <p:nvPicPr>
          <p:cNvPr id="5" name="Picture 4">
            <a:extLst>
              <a:ext uri="{FF2B5EF4-FFF2-40B4-BE49-F238E27FC236}">
                <a16:creationId xmlns:a16="http://schemas.microsoft.com/office/drawing/2014/main" id="{AB81B484-B1D7-637C-6C97-C2A8570B942A}"/>
              </a:ext>
            </a:extLst>
          </p:cNvPr>
          <p:cNvPicPr>
            <a:picLocks noChangeAspect="1"/>
          </p:cNvPicPr>
          <p:nvPr/>
        </p:nvPicPr>
        <p:blipFill>
          <a:blip r:embed="rId3"/>
          <a:stretch>
            <a:fillRect/>
          </a:stretch>
        </p:blipFill>
        <p:spPr>
          <a:xfrm>
            <a:off x="10485912" y="81916"/>
            <a:ext cx="1412667" cy="1255704"/>
          </a:xfrm>
          <a:prstGeom prst="rect">
            <a:avLst/>
          </a:prstGeom>
        </p:spPr>
      </p:pic>
      <p:sp>
        <p:nvSpPr>
          <p:cNvPr id="6" name="Rectangle 5">
            <a:extLst>
              <a:ext uri="{FF2B5EF4-FFF2-40B4-BE49-F238E27FC236}">
                <a16:creationId xmlns:a16="http://schemas.microsoft.com/office/drawing/2014/main" id="{D6261891-602B-6CA3-9B3A-22B1DD78F13F}"/>
              </a:ext>
            </a:extLst>
          </p:cNvPr>
          <p:cNvSpPr/>
          <p:nvPr/>
        </p:nvSpPr>
        <p:spPr>
          <a:xfrm>
            <a:off x="0" y="6766560"/>
            <a:ext cx="12192000" cy="9144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288593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31583-4C4C-52CB-3FF6-2B3F5AD9437C}"/>
              </a:ext>
            </a:extLst>
          </p:cNvPr>
          <p:cNvSpPr>
            <a:spLocks noGrp="1"/>
          </p:cNvSpPr>
          <p:nvPr>
            <p:ph type="title"/>
          </p:nvPr>
        </p:nvSpPr>
        <p:spPr/>
        <p:txBody>
          <a:bodyPr>
            <a:normAutofit/>
          </a:bodyPr>
          <a:lstStyle/>
          <a:p>
            <a:pPr algn="ctr"/>
            <a:r>
              <a:rPr lang="en-US" dirty="0"/>
              <a:t>Be an Intentional Resilient Gardener</a:t>
            </a:r>
            <a:br>
              <a:rPr lang="en-US" dirty="0"/>
            </a:br>
            <a:endParaRPr lang="en-US" dirty="0"/>
          </a:p>
        </p:txBody>
      </p:sp>
      <p:sp>
        <p:nvSpPr>
          <p:cNvPr id="6" name="Content Placeholder 5">
            <a:extLst>
              <a:ext uri="{FF2B5EF4-FFF2-40B4-BE49-F238E27FC236}">
                <a16:creationId xmlns:a16="http://schemas.microsoft.com/office/drawing/2014/main" id="{196E05A6-74FA-77C9-7156-399F45F5EAB3}"/>
              </a:ext>
            </a:extLst>
          </p:cNvPr>
          <p:cNvSpPr>
            <a:spLocks noGrp="1"/>
          </p:cNvSpPr>
          <p:nvPr>
            <p:ph sz="half" idx="1"/>
          </p:nvPr>
        </p:nvSpPr>
        <p:spPr>
          <a:xfrm>
            <a:off x="369761" y="1183595"/>
            <a:ext cx="4172887" cy="5217840"/>
          </a:xfrm>
          <a:solidFill>
            <a:schemeClr val="accent6">
              <a:lumMod val="40000"/>
              <a:lumOff val="60000"/>
            </a:schemeClr>
          </a:solidFill>
        </p:spPr>
        <p:txBody>
          <a:bodyPr>
            <a:normAutofit fontScale="92500"/>
          </a:bodyPr>
          <a:lstStyle/>
          <a:p>
            <a:pPr marL="0" indent="0">
              <a:buNone/>
            </a:pPr>
            <a:r>
              <a:rPr lang="en-US" sz="2600" b="0" i="0" u="none" strike="noStrike" dirty="0">
                <a:solidFill>
                  <a:srgbClr val="000000"/>
                </a:solidFill>
                <a:effectLst/>
                <a:latin typeface="Corbel" panose="020B0503020204020204" pitchFamily="34" charset="0"/>
              </a:rPr>
              <a:t> ”</a:t>
            </a:r>
            <a:r>
              <a:rPr lang="en-US" sz="2600" dirty="0">
                <a:solidFill>
                  <a:srgbClr val="000000"/>
                </a:solidFill>
                <a:latin typeface="Corbel" panose="020B0503020204020204" pitchFamily="34" charset="0"/>
              </a:rPr>
              <a:t>R</a:t>
            </a:r>
            <a:r>
              <a:rPr lang="en-US" sz="2600" b="0" i="0" u="none" strike="noStrike" dirty="0">
                <a:solidFill>
                  <a:srgbClr val="000000"/>
                </a:solidFill>
                <a:effectLst/>
                <a:latin typeface="Corbel" panose="020B0503020204020204" pitchFamily="34" charset="0"/>
              </a:rPr>
              <a:t>esilience to climate change is defined as the capacity to </a:t>
            </a:r>
          </a:p>
          <a:p>
            <a:pPr lvl="1"/>
            <a:r>
              <a:rPr lang="en-US" sz="2600" b="1" i="0" strike="noStrike" dirty="0">
                <a:solidFill>
                  <a:srgbClr val="000000"/>
                </a:solidFill>
                <a:effectLst/>
                <a:latin typeface="Corbel" panose="020B0503020204020204" pitchFamily="34" charset="0"/>
              </a:rPr>
              <a:t>prepare for</a:t>
            </a:r>
            <a:r>
              <a:rPr lang="en-US" sz="2600" b="0" i="0" strike="noStrike" dirty="0">
                <a:solidFill>
                  <a:srgbClr val="000000"/>
                </a:solidFill>
                <a:effectLst/>
                <a:latin typeface="Corbel" panose="020B0503020204020204" pitchFamily="34" charset="0"/>
              </a:rPr>
              <a:t>, </a:t>
            </a:r>
          </a:p>
          <a:p>
            <a:pPr lvl="1"/>
            <a:r>
              <a:rPr lang="en-US" sz="2600" b="1" i="0" strike="noStrike" dirty="0">
                <a:solidFill>
                  <a:srgbClr val="000000"/>
                </a:solidFill>
                <a:effectLst/>
                <a:latin typeface="Corbel" panose="020B0503020204020204" pitchFamily="34" charset="0"/>
              </a:rPr>
              <a:t>respond to</a:t>
            </a:r>
            <a:r>
              <a:rPr lang="en-US" sz="2600" b="0" i="0" strike="noStrike" dirty="0">
                <a:solidFill>
                  <a:srgbClr val="000000"/>
                </a:solidFill>
                <a:effectLst/>
                <a:latin typeface="Corbel" panose="020B0503020204020204" pitchFamily="34" charset="0"/>
              </a:rPr>
              <a:t>, and </a:t>
            </a:r>
          </a:p>
          <a:p>
            <a:pPr lvl="1"/>
            <a:r>
              <a:rPr lang="en-US" sz="2600" b="1" i="0" strike="noStrike" dirty="0">
                <a:solidFill>
                  <a:srgbClr val="000000"/>
                </a:solidFill>
                <a:effectLst/>
                <a:latin typeface="Corbel" panose="020B0503020204020204" pitchFamily="34" charset="0"/>
              </a:rPr>
              <a:t>recover from </a:t>
            </a:r>
          </a:p>
          <a:p>
            <a:pPr marL="0" indent="0">
              <a:buNone/>
            </a:pPr>
            <a:r>
              <a:rPr lang="en-US" sz="2600" b="0" i="0" u="none" strike="noStrike" dirty="0">
                <a:solidFill>
                  <a:srgbClr val="000000"/>
                </a:solidFill>
                <a:effectLst/>
                <a:latin typeface="Corbel" panose="020B0503020204020204" pitchFamily="34" charset="0"/>
              </a:rPr>
              <a:t>the impacts of hazardous climatic events while incurring minimal damage to societal wellbeing, the economy and the environment. “</a:t>
            </a:r>
          </a:p>
          <a:p>
            <a:pPr marL="0" indent="0" algn="ctr">
              <a:buNone/>
            </a:pPr>
            <a:endParaRPr lang="en-US" sz="1600" dirty="0">
              <a:solidFill>
                <a:srgbClr val="000000"/>
              </a:solidFill>
              <a:latin typeface="Corbel" panose="020B0503020204020204" pitchFamily="34" charset="0"/>
            </a:endParaRPr>
          </a:p>
          <a:p>
            <a:pPr marL="0" indent="0" algn="ctr">
              <a:buNone/>
            </a:pPr>
            <a:endParaRPr lang="en-US" sz="1600" dirty="0">
              <a:solidFill>
                <a:srgbClr val="000000"/>
              </a:solidFill>
              <a:latin typeface="Corbel" panose="020B0503020204020204" pitchFamily="34" charset="0"/>
            </a:endParaRPr>
          </a:p>
          <a:p>
            <a:pPr marL="0" indent="0">
              <a:buNone/>
            </a:pPr>
            <a:r>
              <a:rPr lang="en-US" sz="1600" dirty="0" err="1">
                <a:solidFill>
                  <a:srgbClr val="000000"/>
                </a:solidFill>
                <a:latin typeface="Corbel" panose="020B0503020204020204" pitchFamily="34" charset="0"/>
              </a:rPr>
              <a:t>Mehryar</a:t>
            </a:r>
            <a:r>
              <a:rPr lang="en-US" sz="1600" dirty="0">
                <a:solidFill>
                  <a:srgbClr val="000000"/>
                </a:solidFill>
                <a:latin typeface="Corbel" panose="020B0503020204020204" pitchFamily="34" charset="0"/>
              </a:rPr>
              <a:t>, S </a:t>
            </a:r>
            <a:r>
              <a:rPr lang="en-US" sz="1600" i="1" u="none" strike="noStrike" dirty="0">
                <a:solidFill>
                  <a:srgbClr val="2E3152"/>
                </a:solidFill>
                <a:effectLst/>
                <a:latin typeface="Corbel" panose="020B0503020204020204" pitchFamily="34" charset="0"/>
              </a:rPr>
              <a:t>What is the difference between climate change adaptation and resilience? </a:t>
            </a:r>
            <a:r>
              <a:rPr lang="en-US" sz="1600" dirty="0">
                <a:solidFill>
                  <a:srgbClr val="000000"/>
                </a:solidFill>
                <a:latin typeface="Corbel" panose="020B0503020204020204" pitchFamily="34" charset="0"/>
              </a:rPr>
              <a:t>(2022)</a:t>
            </a:r>
            <a:endParaRPr lang="en-US" sz="1600" dirty="0">
              <a:latin typeface="Corbel" panose="020B0503020204020204" pitchFamily="34" charset="0"/>
            </a:endParaRPr>
          </a:p>
        </p:txBody>
      </p:sp>
      <p:sp>
        <p:nvSpPr>
          <p:cNvPr id="9" name="Content Placeholder 8">
            <a:extLst>
              <a:ext uri="{FF2B5EF4-FFF2-40B4-BE49-F238E27FC236}">
                <a16:creationId xmlns:a16="http://schemas.microsoft.com/office/drawing/2014/main" id="{EA2572EF-942B-C630-74B7-26DD64280FD7}"/>
              </a:ext>
            </a:extLst>
          </p:cNvPr>
          <p:cNvSpPr>
            <a:spLocks noGrp="1"/>
          </p:cNvSpPr>
          <p:nvPr>
            <p:ph sz="half" idx="2"/>
          </p:nvPr>
        </p:nvSpPr>
        <p:spPr>
          <a:xfrm>
            <a:off x="4872742" y="1072761"/>
            <a:ext cx="6150964" cy="2663362"/>
          </a:xfrm>
          <a:solidFill>
            <a:schemeClr val="accent5">
              <a:lumMod val="20000"/>
              <a:lumOff val="80000"/>
            </a:schemeClr>
          </a:solidFill>
        </p:spPr>
        <p:txBody>
          <a:bodyPr>
            <a:normAutofit fontScale="92500"/>
          </a:bodyPr>
          <a:lstStyle/>
          <a:p>
            <a:pPr marL="0" indent="0" algn="ctr">
              <a:buNone/>
            </a:pPr>
            <a:r>
              <a:rPr lang="en-US" sz="3600" i="1" dirty="0">
                <a:latin typeface="Corbel" panose="020B0503020204020204" pitchFamily="34" charset="0"/>
              </a:rPr>
              <a:t>“If you want to improve the climate resilience of your garden, you need more biodiversity, both in the soil and above the ground.”</a:t>
            </a:r>
          </a:p>
          <a:p>
            <a:pPr marL="0" indent="0" algn="ctr">
              <a:buNone/>
            </a:pPr>
            <a:endParaRPr lang="en-US" sz="1600" dirty="0"/>
          </a:p>
          <a:p>
            <a:pPr marL="0" indent="0" algn="ctr">
              <a:buNone/>
            </a:pPr>
            <a:r>
              <a:rPr lang="en-US" sz="1600" dirty="0"/>
              <a:t>Morgan &amp; Stoddart, </a:t>
            </a:r>
            <a:r>
              <a:rPr lang="en-US" sz="1600" i="1" dirty="0"/>
              <a:t>The Climate Change Garden </a:t>
            </a:r>
            <a:r>
              <a:rPr lang="en-US" sz="1600" dirty="0"/>
              <a:t>(2023)</a:t>
            </a:r>
          </a:p>
        </p:txBody>
      </p:sp>
      <p:sp>
        <p:nvSpPr>
          <p:cNvPr id="3" name="Rectangle 2">
            <a:extLst>
              <a:ext uri="{FF2B5EF4-FFF2-40B4-BE49-F238E27FC236}">
                <a16:creationId xmlns:a16="http://schemas.microsoft.com/office/drawing/2014/main" id="{2927AFD4-6742-97AB-FA18-BD61CB697624}"/>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4" name="Picture 3">
            <a:extLst>
              <a:ext uri="{FF2B5EF4-FFF2-40B4-BE49-F238E27FC236}">
                <a16:creationId xmlns:a16="http://schemas.microsoft.com/office/drawing/2014/main" id="{04CBF054-E60B-9341-106F-CA7D7E5DD0DD}"/>
              </a:ext>
            </a:extLst>
          </p:cNvPr>
          <p:cNvPicPr>
            <a:picLocks noChangeAspect="1"/>
          </p:cNvPicPr>
          <p:nvPr/>
        </p:nvPicPr>
        <p:blipFill>
          <a:blip r:embed="rId4"/>
          <a:stretch>
            <a:fillRect/>
          </a:stretch>
        </p:blipFill>
        <p:spPr>
          <a:xfrm>
            <a:off x="10485912" y="81916"/>
            <a:ext cx="1412667" cy="1255704"/>
          </a:xfrm>
          <a:prstGeom prst="rect">
            <a:avLst/>
          </a:prstGeom>
        </p:spPr>
      </p:pic>
      <p:sp>
        <p:nvSpPr>
          <p:cNvPr id="7" name="TextBox 6">
            <a:extLst>
              <a:ext uri="{FF2B5EF4-FFF2-40B4-BE49-F238E27FC236}">
                <a16:creationId xmlns:a16="http://schemas.microsoft.com/office/drawing/2014/main" id="{584BF94B-46CC-9474-5AC1-20D95FE8C79F}"/>
              </a:ext>
            </a:extLst>
          </p:cNvPr>
          <p:cNvSpPr txBox="1"/>
          <p:nvPr/>
        </p:nvSpPr>
        <p:spPr>
          <a:xfrm>
            <a:off x="5021705" y="4197501"/>
            <a:ext cx="6644864" cy="2215991"/>
          </a:xfrm>
          <a:prstGeom prst="rect">
            <a:avLst/>
          </a:prstGeom>
          <a:solidFill>
            <a:schemeClr val="accent2">
              <a:lumMod val="20000"/>
              <a:lumOff val="80000"/>
            </a:schemeClr>
          </a:solidFill>
        </p:spPr>
        <p:txBody>
          <a:bodyPr wrap="square" rtlCol="0">
            <a:spAutoFit/>
          </a:bodyPr>
          <a:lstStyle/>
          <a:p>
            <a:r>
              <a:rPr lang="en-US" sz="2800" i="1" dirty="0"/>
              <a:t>“A billion tiny actions have brought us to the edge of environmental crisis.  And a billion tiny actions can pull us back from the brink.”</a:t>
            </a:r>
          </a:p>
          <a:p>
            <a:endParaRPr lang="en-US" dirty="0"/>
          </a:p>
          <a:p>
            <a:r>
              <a:rPr lang="en-US" dirty="0"/>
              <a:t>Sally Nix, </a:t>
            </a:r>
            <a:r>
              <a:rPr lang="en-US" u="sng" dirty="0"/>
              <a:t>How to Garden the Low Carbon Way: The steps you can take to help combat climate change. </a:t>
            </a:r>
            <a:r>
              <a:rPr lang="en-US" dirty="0"/>
              <a:t>2021</a:t>
            </a:r>
          </a:p>
        </p:txBody>
      </p:sp>
    </p:spTree>
    <p:extLst>
      <p:ext uri="{BB962C8B-B14F-4D97-AF65-F5344CB8AC3E}">
        <p14:creationId xmlns:p14="http://schemas.microsoft.com/office/powerpoint/2010/main" val="1603924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D881-4292-3942-BA86-91F62FAFA2BA}"/>
              </a:ext>
            </a:extLst>
          </p:cNvPr>
          <p:cNvSpPr>
            <a:spLocks noGrp="1"/>
          </p:cNvSpPr>
          <p:nvPr>
            <p:ph type="ctrTitle"/>
          </p:nvPr>
        </p:nvSpPr>
        <p:spPr>
          <a:xfrm>
            <a:off x="1371599" y="914400"/>
            <a:ext cx="8829305" cy="895463"/>
          </a:xfrm>
        </p:spPr>
        <p:txBody>
          <a:bodyPr lIns="0" rIns="0">
            <a:noAutofit/>
          </a:bodyPr>
          <a:lstStyle/>
          <a:p>
            <a:pPr algn="l"/>
            <a:r>
              <a:rPr lang="en-US" sz="4800" b="1" spc="-150" dirty="0">
                <a:solidFill>
                  <a:schemeClr val="tx1">
                    <a:lumMod val="75000"/>
                    <a:lumOff val="25000"/>
                  </a:schemeClr>
                </a:solidFill>
                <a:latin typeface="Corbel" panose="020B0503020204020204" pitchFamily="34" charset="0"/>
                <a:cs typeface="Calibri" panose="020F0502020204030204" pitchFamily="34" charset="0"/>
              </a:rPr>
              <a:t>Vegetable Gardening with EASE</a:t>
            </a:r>
          </a:p>
        </p:txBody>
      </p:sp>
      <p:sp>
        <p:nvSpPr>
          <p:cNvPr id="6" name="Subtitle 2">
            <a:extLst>
              <a:ext uri="{FF2B5EF4-FFF2-40B4-BE49-F238E27FC236}">
                <a16:creationId xmlns:a16="http://schemas.microsoft.com/office/drawing/2014/main" id="{EEF0D0AF-BA9D-BA4C-AB3F-F8D9E7955440}"/>
              </a:ext>
            </a:extLst>
          </p:cNvPr>
          <p:cNvSpPr txBox="1">
            <a:spLocks/>
          </p:cNvSpPr>
          <p:nvPr/>
        </p:nvSpPr>
        <p:spPr>
          <a:xfrm>
            <a:off x="999745" y="2217617"/>
            <a:ext cx="9302496" cy="3463045"/>
          </a:xfrm>
          <a:prstGeom prst="rect">
            <a:avLst/>
          </a:prstGeom>
        </p:spPr>
        <p:txBody>
          <a:bodyPr vert="horz" lIns="91440" tIns="45720" rIns="91440" bIns="45720" numCol="1" spcCol="36576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b="1" dirty="0">
                <a:latin typeface="Corbel" panose="020B0503020204020204" pitchFamily="34" charset="0"/>
              </a:rPr>
              <a:t>E</a:t>
            </a:r>
            <a:r>
              <a:rPr lang="en-US" sz="3600" b="1" dirty="0">
                <a:solidFill>
                  <a:srgbClr val="9E0605"/>
                </a:solidFill>
                <a:latin typeface="Corbel" panose="020B0503020204020204" pitchFamily="34" charset="0"/>
              </a:rPr>
              <a:t>valuate your carbon footprint</a:t>
            </a:r>
            <a:endParaRPr lang="en-US" sz="3600" dirty="0">
              <a:solidFill>
                <a:schemeClr val="bg2">
                  <a:lumMod val="25000"/>
                </a:schemeClr>
              </a:solidFill>
              <a:latin typeface="Corbel" panose="020B0503020204020204" pitchFamily="34" charset="0"/>
            </a:endParaRPr>
          </a:p>
          <a:p>
            <a:pPr algn="l"/>
            <a:r>
              <a:rPr lang="en-US" sz="4400" b="1" dirty="0">
                <a:latin typeface="Corbel" panose="020B0503020204020204" pitchFamily="34" charset="0"/>
              </a:rPr>
              <a:t>A</a:t>
            </a:r>
            <a:r>
              <a:rPr lang="en-US" sz="3600" b="1" dirty="0">
                <a:solidFill>
                  <a:srgbClr val="9E0605"/>
                </a:solidFill>
                <a:latin typeface="Corbel" panose="020B0503020204020204" pitchFamily="34" charset="0"/>
              </a:rPr>
              <a:t>dapt to climate change realities</a:t>
            </a:r>
          </a:p>
          <a:p>
            <a:pPr algn="l"/>
            <a:r>
              <a:rPr lang="en-US" sz="4400" b="1" dirty="0">
                <a:latin typeface="Corbel" panose="020B0503020204020204" pitchFamily="34" charset="0"/>
              </a:rPr>
              <a:t>S</a:t>
            </a:r>
            <a:r>
              <a:rPr lang="en-US" sz="3600" b="1" dirty="0">
                <a:solidFill>
                  <a:srgbClr val="9E0605"/>
                </a:solidFill>
                <a:latin typeface="Corbel" panose="020B0503020204020204" pitchFamily="34" charset="0"/>
              </a:rPr>
              <a:t>atisfy your plants’ need for healthy soil</a:t>
            </a:r>
          </a:p>
          <a:p>
            <a:pPr algn="l"/>
            <a:r>
              <a:rPr lang="en-US" sz="4400" b="1" dirty="0">
                <a:latin typeface="Corbel" panose="020B0503020204020204" pitchFamily="34" charset="0"/>
              </a:rPr>
              <a:t>E</a:t>
            </a:r>
            <a:r>
              <a:rPr lang="en-US" sz="3600" b="1" dirty="0">
                <a:solidFill>
                  <a:srgbClr val="9E0605"/>
                </a:solidFill>
                <a:latin typeface="Corbel" panose="020B0503020204020204" pitchFamily="34" charset="0"/>
              </a:rPr>
              <a:t>njoy designing, planting and harvesting</a:t>
            </a:r>
            <a:endParaRPr lang="en-US" sz="3200" b="1" dirty="0">
              <a:solidFill>
                <a:srgbClr val="9E0605"/>
              </a:solidFill>
              <a:latin typeface="Corbel" panose="020B0503020204020204" pitchFamily="34" charset="0"/>
            </a:endParaRPr>
          </a:p>
          <a:p>
            <a:pPr algn="l"/>
            <a:endParaRPr lang="en-US" b="1" dirty="0">
              <a:solidFill>
                <a:srgbClr val="9E0605"/>
              </a:solidFill>
              <a:latin typeface="Corbel" panose="020B0503020204020204" pitchFamily="34" charset="0"/>
            </a:endParaRPr>
          </a:p>
          <a:p>
            <a:pPr algn="l"/>
            <a:endParaRPr lang="en-US" b="1" dirty="0">
              <a:solidFill>
                <a:srgbClr val="9E0605"/>
              </a:solidFill>
              <a:latin typeface="Corbel" panose="020B0503020204020204" pitchFamily="34" charset="0"/>
            </a:endParaRPr>
          </a:p>
          <a:p>
            <a:pPr algn="l"/>
            <a:endParaRPr lang="en-US" b="1" dirty="0">
              <a:solidFill>
                <a:srgbClr val="9E0605"/>
              </a:solidFill>
              <a:latin typeface="Corbel" panose="020B0503020204020204" pitchFamily="34" charset="0"/>
            </a:endParaRPr>
          </a:p>
          <a:p>
            <a:pPr algn="l"/>
            <a:endParaRPr lang="en-US" dirty="0">
              <a:solidFill>
                <a:schemeClr val="tx1">
                  <a:lumMod val="65000"/>
                  <a:lumOff val="35000"/>
                </a:schemeClr>
              </a:solidFill>
              <a:latin typeface="Corbel" panose="020B0503020204020204" pitchFamily="34" charset="0"/>
            </a:endParaRPr>
          </a:p>
        </p:txBody>
      </p:sp>
      <p:sp>
        <p:nvSpPr>
          <p:cNvPr id="8" name="Rectangle 7">
            <a:extLst>
              <a:ext uri="{FF2B5EF4-FFF2-40B4-BE49-F238E27FC236}">
                <a16:creationId xmlns:a16="http://schemas.microsoft.com/office/drawing/2014/main" id="{9A08752B-3956-1B49-A67C-A87B88B39B90}"/>
              </a:ext>
            </a:extLst>
          </p:cNvPr>
          <p:cNvSpPr/>
          <p:nvPr/>
        </p:nvSpPr>
        <p:spPr>
          <a:xfrm>
            <a:off x="1371600" y="1923473"/>
            <a:ext cx="365294" cy="4571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Rectangle 6">
            <a:extLst>
              <a:ext uri="{FF2B5EF4-FFF2-40B4-BE49-F238E27FC236}">
                <a16:creationId xmlns:a16="http://schemas.microsoft.com/office/drawing/2014/main" id="{978ABF79-F3EC-0246-9BED-3803B4F6241E}"/>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3" name="Picture 2">
            <a:extLst>
              <a:ext uri="{FF2B5EF4-FFF2-40B4-BE49-F238E27FC236}">
                <a16:creationId xmlns:a16="http://schemas.microsoft.com/office/drawing/2014/main" id="{78C69B84-D100-62D6-A140-2D9DAAC76686}"/>
              </a:ext>
            </a:extLst>
          </p:cNvPr>
          <p:cNvPicPr>
            <a:picLocks noChangeAspect="1"/>
          </p:cNvPicPr>
          <p:nvPr/>
        </p:nvPicPr>
        <p:blipFill>
          <a:blip r:embed="rId4"/>
          <a:stretch>
            <a:fillRect/>
          </a:stretch>
        </p:blipFill>
        <p:spPr>
          <a:xfrm>
            <a:off x="10485912" y="81916"/>
            <a:ext cx="1412667" cy="1255704"/>
          </a:xfrm>
          <a:prstGeom prst="rect">
            <a:avLst/>
          </a:prstGeom>
        </p:spPr>
      </p:pic>
    </p:spTree>
    <p:extLst>
      <p:ext uri="{BB962C8B-B14F-4D97-AF65-F5344CB8AC3E}">
        <p14:creationId xmlns:p14="http://schemas.microsoft.com/office/powerpoint/2010/main" val="2592332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08658C-DDCA-BB93-19A7-5D03DAFCF896}"/>
              </a:ext>
            </a:extLst>
          </p:cNvPr>
          <p:cNvSpPr>
            <a:spLocks noGrp="1"/>
          </p:cNvSpPr>
          <p:nvPr>
            <p:ph idx="1"/>
          </p:nvPr>
        </p:nvSpPr>
        <p:spPr>
          <a:xfrm>
            <a:off x="298427" y="1067726"/>
            <a:ext cx="3359173" cy="3774098"/>
          </a:xfrm>
          <a:solidFill>
            <a:srgbClr val="E8755D"/>
          </a:solidFill>
        </p:spPr>
        <p:txBody>
          <a:bodyPr/>
          <a:lstStyle/>
          <a:p>
            <a:pPr marL="0" indent="0" algn="l">
              <a:buNone/>
            </a:pPr>
            <a:r>
              <a:rPr lang="en-US" sz="2400" b="0" i="1" u="none" strike="noStrike" dirty="0">
                <a:solidFill>
                  <a:srgbClr val="2B2B2B"/>
                </a:solidFill>
                <a:effectLst/>
                <a:latin typeface="Corbel" panose="020B0503020204020204" pitchFamily="34" charset="0"/>
              </a:rPr>
              <a:t>“</a:t>
            </a:r>
            <a:r>
              <a:rPr lang="en-US" sz="2400" b="1" i="1" u="none" strike="noStrike" dirty="0">
                <a:solidFill>
                  <a:srgbClr val="2B2B2B"/>
                </a:solidFill>
                <a:effectLst/>
                <a:latin typeface="Corbel" panose="020B0503020204020204" pitchFamily="34" charset="0"/>
              </a:rPr>
              <a:t>Carbon footprint</a:t>
            </a:r>
            <a:r>
              <a:rPr lang="en-US" sz="2400" b="0" i="1" u="none" strike="noStrike" dirty="0">
                <a:solidFill>
                  <a:srgbClr val="2B2B2B"/>
                </a:solidFill>
                <a:effectLst/>
                <a:latin typeface="Corbel" panose="020B0503020204020204" pitchFamily="34" charset="0"/>
              </a:rPr>
              <a:t>: the amount of greenhouse gases and specifically carbon dioxide emitted by something (such as a person’s activities or a product’s manufacture and transport) during a given period”</a:t>
            </a:r>
          </a:p>
          <a:p>
            <a:pPr algn="r"/>
            <a:r>
              <a:rPr lang="en-US" sz="2000" b="0" i="1" u="none" strike="noStrike" dirty="0">
                <a:solidFill>
                  <a:srgbClr val="2B2B2B"/>
                </a:solidFill>
                <a:effectLst/>
                <a:latin typeface="Corbel" panose="020B0503020204020204" pitchFamily="34" charset="0"/>
              </a:rPr>
              <a:t>Merriam Webster</a:t>
            </a:r>
            <a:endParaRPr lang="en-US" sz="2000" dirty="0">
              <a:latin typeface="Corbel" panose="020B0503020204020204" pitchFamily="34" charset="0"/>
            </a:endParaRPr>
          </a:p>
        </p:txBody>
      </p:sp>
      <p:sp>
        <p:nvSpPr>
          <p:cNvPr id="4" name="Text Placeholder 3">
            <a:extLst>
              <a:ext uri="{FF2B5EF4-FFF2-40B4-BE49-F238E27FC236}">
                <a16:creationId xmlns:a16="http://schemas.microsoft.com/office/drawing/2014/main" id="{C2C2846D-B1E1-96AF-D5B7-9025F630F83E}"/>
              </a:ext>
            </a:extLst>
          </p:cNvPr>
          <p:cNvSpPr>
            <a:spLocks noGrp="1"/>
          </p:cNvSpPr>
          <p:nvPr>
            <p:ph type="body" sz="half" idx="2"/>
          </p:nvPr>
        </p:nvSpPr>
        <p:spPr>
          <a:xfrm>
            <a:off x="3657600" y="442189"/>
            <a:ext cx="7266432" cy="5476697"/>
          </a:xfrm>
        </p:spPr>
        <p:txBody>
          <a:bodyPr>
            <a:normAutofit/>
          </a:bodyPr>
          <a:lstStyle/>
          <a:p>
            <a:pPr marL="285750" indent="-285750">
              <a:buFont typeface="Arial" panose="020B0604020202020204" pitchFamily="34" charset="0"/>
              <a:buChar char="•"/>
            </a:pPr>
            <a:r>
              <a:rPr lang="en-US" sz="2000" b="1" dirty="0">
                <a:latin typeface="Corbel" panose="020B0503020204020204" pitchFamily="34" charset="0"/>
              </a:rPr>
              <a:t>Gas Powered Equipment</a:t>
            </a:r>
          </a:p>
          <a:p>
            <a:pPr marL="742950" lvl="1" indent="-285750">
              <a:buFont typeface="Arial" panose="020B0604020202020204" pitchFamily="34" charset="0"/>
              <a:buChar char="•"/>
            </a:pPr>
            <a:r>
              <a:rPr lang="en-US" sz="2000" b="0" i="0" u="none" strike="noStrike" dirty="0">
                <a:solidFill>
                  <a:srgbClr val="464E54"/>
                </a:solidFill>
                <a:effectLst/>
                <a:latin typeface="Corbel" panose="020B0503020204020204" pitchFamily="34" charset="0"/>
              </a:rPr>
              <a:t>An average gas-powered lawn mower puts 90 pounds of carbon dioxide—and 50 pounds of other pollutants—into the air every year</a:t>
            </a:r>
          </a:p>
          <a:p>
            <a:pPr marL="285750" indent="-285750">
              <a:buFont typeface="Arial" panose="020B0604020202020204" pitchFamily="34" charset="0"/>
              <a:buChar char="•"/>
            </a:pPr>
            <a:r>
              <a:rPr lang="en-US" sz="2000" b="1" dirty="0">
                <a:solidFill>
                  <a:srgbClr val="464E54"/>
                </a:solidFill>
                <a:latin typeface="Corbel" panose="020B0503020204020204" pitchFamily="34" charset="0"/>
              </a:rPr>
              <a:t>Synthetic Fertilizers &amp; Pesticides</a:t>
            </a:r>
          </a:p>
          <a:p>
            <a:pPr marL="742950" lvl="1" indent="-285750">
              <a:buFont typeface="Arial" panose="020B0604020202020204" pitchFamily="34" charset="0"/>
              <a:buChar char="•"/>
            </a:pPr>
            <a:r>
              <a:rPr lang="en-US" sz="2000" dirty="0">
                <a:solidFill>
                  <a:srgbClr val="464E54"/>
                </a:solidFill>
                <a:latin typeface="Corbel" panose="020B0503020204020204" pitchFamily="34" charset="0"/>
              </a:rPr>
              <a:t>Consider the carbon footprint involved with the m</a:t>
            </a:r>
            <a:r>
              <a:rPr lang="en-US" sz="2000" b="0" i="0" u="none" strike="noStrike" dirty="0">
                <a:solidFill>
                  <a:srgbClr val="464E54"/>
                </a:solidFill>
                <a:effectLst/>
                <a:latin typeface="Corbel" panose="020B0503020204020204" pitchFamily="34" charset="0"/>
              </a:rPr>
              <a:t>anufacturing, packaging and transporting</a:t>
            </a:r>
          </a:p>
          <a:p>
            <a:pPr marL="742950" lvl="1" indent="-285750">
              <a:buFont typeface="Arial" panose="020B0604020202020204" pitchFamily="34" charset="0"/>
              <a:buChar char="•"/>
            </a:pPr>
            <a:r>
              <a:rPr lang="en-US" sz="2000" dirty="0">
                <a:solidFill>
                  <a:srgbClr val="464E54"/>
                </a:solidFill>
                <a:latin typeface="Corbel" panose="020B0503020204020204" pitchFamily="34" charset="0"/>
              </a:rPr>
              <a:t>Application </a:t>
            </a:r>
            <a:r>
              <a:rPr lang="en-US" sz="2000" b="0" i="0" u="none" strike="noStrike" dirty="0">
                <a:solidFill>
                  <a:srgbClr val="464E54"/>
                </a:solidFill>
                <a:effectLst/>
                <a:latin typeface="Corbel" panose="020B0503020204020204" pitchFamily="34" charset="0"/>
              </a:rPr>
              <a:t>emits potent greenhouse gas nitrous oxide into the air</a:t>
            </a:r>
          </a:p>
          <a:p>
            <a:pPr marL="1200150" lvl="2" indent="-285750">
              <a:buFont typeface="Arial" panose="020B0604020202020204" pitchFamily="34" charset="0"/>
              <a:buChar char="•"/>
            </a:pPr>
            <a:r>
              <a:rPr lang="en-US" sz="1800" dirty="0">
                <a:solidFill>
                  <a:srgbClr val="464E54"/>
                </a:solidFill>
                <a:latin typeface="Corbel" panose="020B0503020204020204" pitchFamily="34" charset="0"/>
              </a:rPr>
              <a:t>“For every 2.25  </a:t>
            </a:r>
            <a:r>
              <a:rPr lang="en-US" sz="1800" dirty="0" err="1">
                <a:solidFill>
                  <a:srgbClr val="464E54"/>
                </a:solidFill>
                <a:latin typeface="Corbel" panose="020B0503020204020204" pitchFamily="34" charset="0"/>
              </a:rPr>
              <a:t>lb</a:t>
            </a:r>
            <a:r>
              <a:rPr lang="en-US" sz="1800" dirty="0">
                <a:solidFill>
                  <a:srgbClr val="464E54"/>
                </a:solidFill>
                <a:latin typeface="Corbel" panose="020B0503020204020204" pitchFamily="34" charset="0"/>
              </a:rPr>
              <a:t> of fertilizer you scatter on the garden, you add about 6 </a:t>
            </a:r>
            <a:r>
              <a:rPr lang="en-US" sz="1800" dirty="0" err="1">
                <a:solidFill>
                  <a:srgbClr val="464E54"/>
                </a:solidFill>
                <a:latin typeface="Corbel" panose="020B0503020204020204" pitchFamily="34" charset="0"/>
              </a:rPr>
              <a:t>lb</a:t>
            </a:r>
            <a:r>
              <a:rPr lang="en-US" sz="1800" dirty="0">
                <a:solidFill>
                  <a:srgbClr val="464E54"/>
                </a:solidFill>
                <a:latin typeface="Corbel" panose="020B0503020204020204" pitchFamily="34" charset="0"/>
              </a:rPr>
              <a:t> of greenhouse gases to the atmosphere.”</a:t>
            </a:r>
            <a:endParaRPr lang="en-US" sz="1800" b="0" i="0" u="none" strike="noStrike" dirty="0">
              <a:solidFill>
                <a:srgbClr val="464E54"/>
              </a:solidFill>
              <a:effectLst/>
              <a:latin typeface="Corbel" panose="020B0503020204020204" pitchFamily="34" charset="0"/>
            </a:endParaRPr>
          </a:p>
          <a:p>
            <a:pPr marL="285750" indent="-285750">
              <a:buFont typeface="Arial" panose="020B0604020202020204" pitchFamily="34" charset="0"/>
              <a:buChar char="•"/>
            </a:pPr>
            <a:r>
              <a:rPr lang="en-US" sz="2000" b="1" dirty="0">
                <a:solidFill>
                  <a:srgbClr val="464E54"/>
                </a:solidFill>
                <a:latin typeface="Corbel" panose="020B0503020204020204" pitchFamily="34" charset="0"/>
              </a:rPr>
              <a:t>Potting soil &amp; seed starting mixes that include Peat Moss</a:t>
            </a:r>
          </a:p>
          <a:p>
            <a:pPr marL="742950" lvl="1" indent="-285750">
              <a:buFont typeface="Arial" panose="020B0604020202020204" pitchFamily="34" charset="0"/>
              <a:buChar char="•"/>
            </a:pPr>
            <a:r>
              <a:rPr lang="en-US" sz="2000" b="0" i="0" u="none" strike="noStrike" dirty="0">
                <a:solidFill>
                  <a:srgbClr val="464E54"/>
                </a:solidFill>
                <a:effectLst/>
                <a:latin typeface="Corbel" panose="020B0503020204020204" pitchFamily="34" charset="0"/>
              </a:rPr>
              <a:t>Peat bogs store large amounts of carbon. (408 megatons a year)</a:t>
            </a:r>
          </a:p>
          <a:p>
            <a:pPr marL="742950" lvl="1" indent="-285750">
              <a:buFont typeface="Arial" panose="020B0604020202020204" pitchFamily="34" charset="0"/>
              <a:buChar char="•"/>
            </a:pPr>
            <a:r>
              <a:rPr lang="en-US" sz="2000" b="0" i="0" u="none" strike="noStrike" dirty="0">
                <a:solidFill>
                  <a:srgbClr val="464E54"/>
                </a:solidFill>
                <a:effectLst/>
                <a:latin typeface="Corbel" panose="020B0503020204020204" pitchFamily="34" charset="0"/>
              </a:rPr>
              <a:t>Using alternatives to Peat Moss leaves peat bogs undisturbed and they retain CO 2.</a:t>
            </a:r>
          </a:p>
          <a:p>
            <a:pPr marL="742950" lvl="1" indent="-285750">
              <a:buFont typeface="Arial" panose="020B0604020202020204" pitchFamily="34" charset="0"/>
              <a:buChar char="•"/>
            </a:pPr>
            <a:endParaRPr lang="en-US" dirty="0">
              <a:solidFill>
                <a:srgbClr val="464E54"/>
              </a:solidFill>
              <a:latin typeface="Open Sans" panose="020B0606030504020204" pitchFamily="34" charset="0"/>
            </a:endParaRPr>
          </a:p>
        </p:txBody>
      </p:sp>
      <p:sp>
        <p:nvSpPr>
          <p:cNvPr id="6" name="TextBox 5">
            <a:extLst>
              <a:ext uri="{FF2B5EF4-FFF2-40B4-BE49-F238E27FC236}">
                <a16:creationId xmlns:a16="http://schemas.microsoft.com/office/drawing/2014/main" id="{1A73BFCA-B61A-A6C3-5B75-FF1BB0E5E98C}"/>
              </a:ext>
            </a:extLst>
          </p:cNvPr>
          <p:cNvSpPr txBox="1"/>
          <p:nvPr/>
        </p:nvSpPr>
        <p:spPr>
          <a:xfrm>
            <a:off x="5681307" y="6092645"/>
            <a:ext cx="5594888" cy="646331"/>
          </a:xfrm>
          <a:prstGeom prst="rect">
            <a:avLst/>
          </a:prstGeom>
          <a:noFill/>
        </p:spPr>
        <p:txBody>
          <a:bodyPr wrap="square" rtlCol="0">
            <a:spAutoFit/>
          </a:bodyPr>
          <a:lstStyle/>
          <a:p>
            <a:r>
              <a:rPr lang="en-US" dirty="0"/>
              <a:t>WSU Extension King County Tip Sheet #14 &amp; </a:t>
            </a:r>
            <a:r>
              <a:rPr lang="en-US" i="1" u="sng" dirty="0"/>
              <a:t>How to Garden the Low Carbon Way</a:t>
            </a:r>
          </a:p>
        </p:txBody>
      </p:sp>
      <p:pic>
        <p:nvPicPr>
          <p:cNvPr id="2" name="Picture 1">
            <a:extLst>
              <a:ext uri="{FF2B5EF4-FFF2-40B4-BE49-F238E27FC236}">
                <a16:creationId xmlns:a16="http://schemas.microsoft.com/office/drawing/2014/main" id="{E7509301-0EEA-2670-C629-ECB2F3F83ED3}"/>
              </a:ext>
            </a:extLst>
          </p:cNvPr>
          <p:cNvPicPr>
            <a:picLocks noChangeAspect="1"/>
          </p:cNvPicPr>
          <p:nvPr/>
        </p:nvPicPr>
        <p:blipFill>
          <a:blip r:embed="rId3"/>
          <a:stretch>
            <a:fillRect/>
          </a:stretch>
        </p:blipFill>
        <p:spPr>
          <a:xfrm>
            <a:off x="10663786" y="179449"/>
            <a:ext cx="1412667" cy="1255704"/>
          </a:xfrm>
          <a:prstGeom prst="rect">
            <a:avLst/>
          </a:prstGeom>
        </p:spPr>
      </p:pic>
      <p:sp>
        <p:nvSpPr>
          <p:cNvPr id="5" name="Rectangle 4">
            <a:extLst>
              <a:ext uri="{FF2B5EF4-FFF2-40B4-BE49-F238E27FC236}">
                <a16:creationId xmlns:a16="http://schemas.microsoft.com/office/drawing/2014/main" id="{65FCB474-EFF7-89D9-0398-814E373639BB}"/>
              </a:ext>
            </a:extLst>
          </p:cNvPr>
          <p:cNvSpPr/>
          <p:nvPr/>
        </p:nvSpPr>
        <p:spPr>
          <a:xfrm>
            <a:off x="0" y="6766560"/>
            <a:ext cx="12192000" cy="9144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2441184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60DF-BFA4-2D00-5F93-57D5BC2BF955}"/>
              </a:ext>
            </a:extLst>
          </p:cNvPr>
          <p:cNvSpPr>
            <a:spLocks noGrp="1"/>
          </p:cNvSpPr>
          <p:nvPr>
            <p:ph type="title"/>
          </p:nvPr>
        </p:nvSpPr>
        <p:spPr>
          <a:xfrm>
            <a:off x="551778" y="-38746"/>
            <a:ext cx="5256212" cy="1027758"/>
          </a:xfrm>
        </p:spPr>
        <p:txBody>
          <a:bodyPr/>
          <a:lstStyle/>
          <a:p>
            <a:pPr algn="ctr"/>
            <a:r>
              <a:rPr lang="en-US" dirty="0"/>
              <a:t>Store Bought Produce: </a:t>
            </a:r>
            <a:br>
              <a:rPr lang="en-US" dirty="0"/>
            </a:br>
            <a:r>
              <a:rPr lang="en-US" dirty="0"/>
              <a:t>Carbon Footprint</a:t>
            </a:r>
          </a:p>
        </p:txBody>
      </p:sp>
      <p:sp>
        <p:nvSpPr>
          <p:cNvPr id="4" name="Text Placeholder 3">
            <a:extLst>
              <a:ext uri="{FF2B5EF4-FFF2-40B4-BE49-F238E27FC236}">
                <a16:creationId xmlns:a16="http://schemas.microsoft.com/office/drawing/2014/main" id="{4DB086E6-2549-1A72-76CC-B4291ADA095B}"/>
              </a:ext>
            </a:extLst>
          </p:cNvPr>
          <p:cNvSpPr>
            <a:spLocks noGrp="1"/>
          </p:cNvSpPr>
          <p:nvPr>
            <p:ph type="body" sz="half" idx="2"/>
          </p:nvPr>
        </p:nvSpPr>
        <p:spPr/>
        <p:txBody>
          <a:bodyPr/>
          <a:lstStyle/>
          <a:p>
            <a:endParaRPr lang="en-US" dirty="0"/>
          </a:p>
        </p:txBody>
      </p:sp>
      <p:sp>
        <p:nvSpPr>
          <p:cNvPr id="11" name="Content Placeholder 10">
            <a:extLst>
              <a:ext uri="{FF2B5EF4-FFF2-40B4-BE49-F238E27FC236}">
                <a16:creationId xmlns:a16="http://schemas.microsoft.com/office/drawing/2014/main" id="{03CC389F-CB63-66BE-2BE2-F222B90017F1}"/>
              </a:ext>
            </a:extLst>
          </p:cNvPr>
          <p:cNvSpPr>
            <a:spLocks noGrp="1"/>
          </p:cNvSpPr>
          <p:nvPr>
            <p:ph idx="1"/>
          </p:nvPr>
        </p:nvSpPr>
        <p:spPr>
          <a:xfrm>
            <a:off x="6228274" y="227367"/>
            <a:ext cx="5123938" cy="4328494"/>
          </a:xfrm>
        </p:spPr>
        <p:txBody>
          <a:bodyPr>
            <a:normAutofit/>
          </a:bodyPr>
          <a:lstStyle/>
          <a:p>
            <a:pPr marL="0" indent="0" algn="ctr">
              <a:buNone/>
            </a:pPr>
            <a:r>
              <a:rPr lang="en-US" sz="2400" dirty="0"/>
              <a:t>Consider Lettuce</a:t>
            </a:r>
          </a:p>
          <a:p>
            <a:r>
              <a:rPr lang="en-US" sz="1800" dirty="0">
                <a:solidFill>
                  <a:srgbClr val="2B2B2B"/>
                </a:solidFill>
                <a:latin typeface="Lato" panose="020F0502020204030203" pitchFamily="34" charset="0"/>
              </a:rPr>
              <a:t>90% of lettuce comes is transported from California and Arizona</a:t>
            </a:r>
          </a:p>
          <a:p>
            <a:r>
              <a:rPr lang="en-US" sz="1800" dirty="0">
                <a:solidFill>
                  <a:srgbClr val="2B2B2B"/>
                </a:solidFill>
                <a:latin typeface="Lato" panose="020F0502020204030203" pitchFamily="34" charset="0"/>
              </a:rPr>
              <a:t>Transported in special refrigerated trucks that emit more particulate matter and nitrogen oxides than most diesel trucks</a:t>
            </a:r>
          </a:p>
          <a:p>
            <a:r>
              <a:rPr lang="en-US" sz="1800" dirty="0">
                <a:solidFill>
                  <a:srgbClr val="2B2B2B"/>
                </a:solidFill>
                <a:latin typeface="Lato" panose="020F0502020204030203" pitchFamily="34" charset="0"/>
              </a:rPr>
              <a:t>Often lettuce is packaged in plastic- has a carbon footprint and is hard to recycle</a:t>
            </a:r>
          </a:p>
          <a:p>
            <a:r>
              <a:rPr lang="en-US" sz="1800" dirty="0">
                <a:solidFill>
                  <a:srgbClr val="2B2B2B"/>
                </a:solidFill>
                <a:latin typeface="Lato" panose="020F0502020204030203" pitchFamily="34" charset="0"/>
              </a:rPr>
              <a:t>40% of bagged lettuce is wasted annually; if put in the landfill releases CO2 (methane gas)</a:t>
            </a:r>
          </a:p>
          <a:p>
            <a:pPr marL="0" indent="0">
              <a:buNone/>
            </a:pPr>
            <a:endParaRPr lang="en-US" sz="1800" dirty="0">
              <a:solidFill>
                <a:srgbClr val="2B2B2B"/>
              </a:solidFill>
              <a:latin typeface="Lato" panose="020F0502020204030203" pitchFamily="34" charset="0"/>
            </a:endParaRPr>
          </a:p>
        </p:txBody>
      </p:sp>
      <p:pic>
        <p:nvPicPr>
          <p:cNvPr id="12" name="Content Placeholder 6">
            <a:extLst>
              <a:ext uri="{FF2B5EF4-FFF2-40B4-BE49-F238E27FC236}">
                <a16:creationId xmlns:a16="http://schemas.microsoft.com/office/drawing/2014/main" id="{1367E7BA-0F4F-073B-D388-C5676E4D8403}"/>
              </a:ext>
            </a:extLst>
          </p:cNvPr>
          <p:cNvPicPr>
            <a:picLocks noGrp="1" noChangeAspect="1"/>
          </p:cNvPicPr>
          <p:nvPr>
            <p:ph idx="1"/>
          </p:nvPr>
        </p:nvPicPr>
        <p:blipFill>
          <a:blip r:embed="rId2"/>
          <a:stretch>
            <a:fillRect/>
          </a:stretch>
        </p:blipFill>
        <p:spPr>
          <a:xfrm>
            <a:off x="263768" y="1113657"/>
            <a:ext cx="5832232" cy="4630685"/>
          </a:xfrm>
          <a:prstGeom prst="rect">
            <a:avLst/>
          </a:prstGeom>
        </p:spPr>
      </p:pic>
      <p:sp>
        <p:nvSpPr>
          <p:cNvPr id="14" name="TextBox 13">
            <a:extLst>
              <a:ext uri="{FF2B5EF4-FFF2-40B4-BE49-F238E27FC236}">
                <a16:creationId xmlns:a16="http://schemas.microsoft.com/office/drawing/2014/main" id="{DEECAF0C-F134-2CC1-CD07-39E2E2A74ECE}"/>
              </a:ext>
            </a:extLst>
          </p:cNvPr>
          <p:cNvSpPr txBox="1"/>
          <p:nvPr/>
        </p:nvSpPr>
        <p:spPr>
          <a:xfrm>
            <a:off x="6339841" y="3713017"/>
            <a:ext cx="5588392" cy="2308324"/>
          </a:xfrm>
          <a:prstGeom prst="rect">
            <a:avLst/>
          </a:prstGeom>
          <a:solidFill>
            <a:schemeClr val="accent6">
              <a:lumMod val="60000"/>
              <a:lumOff val="40000"/>
            </a:schemeClr>
          </a:solidFill>
          <a:ln>
            <a:solidFill>
              <a:schemeClr val="accent6">
                <a:lumMod val="40000"/>
                <a:lumOff val="60000"/>
              </a:schemeClr>
            </a:solidFill>
          </a:ln>
        </p:spPr>
        <p:txBody>
          <a:bodyPr wrap="square" rtlCol="0">
            <a:spAutoFit/>
          </a:bodyPr>
          <a:lstStyle/>
          <a:p>
            <a:pPr algn="ctr"/>
            <a:r>
              <a:rPr lang="en-US" sz="2400" b="1" dirty="0"/>
              <a:t>Reduction in Carbon Footprint</a:t>
            </a:r>
          </a:p>
          <a:p>
            <a:r>
              <a:rPr lang="en-US" sz="2400" dirty="0"/>
              <a:t>If you grow lettuce in your garden,</a:t>
            </a:r>
          </a:p>
          <a:p>
            <a:pPr marL="285750" indent="-285750">
              <a:buFont typeface="Arial" panose="020B0604020202020204" pitchFamily="34" charset="0"/>
              <a:buChar char="•"/>
            </a:pPr>
            <a:r>
              <a:rPr lang="en-US" sz="2400" dirty="0"/>
              <a:t>Use your feet for transport</a:t>
            </a:r>
          </a:p>
          <a:p>
            <a:pPr marL="285750" indent="-285750">
              <a:buFont typeface="Arial" panose="020B0604020202020204" pitchFamily="34" charset="0"/>
              <a:buChar char="•"/>
            </a:pPr>
            <a:r>
              <a:rPr lang="en-US" sz="2400" dirty="0"/>
              <a:t>Harvest as you use it</a:t>
            </a:r>
          </a:p>
          <a:p>
            <a:pPr marL="285750" indent="-285750">
              <a:buFont typeface="Arial" panose="020B0604020202020204" pitchFamily="34" charset="0"/>
              <a:buChar char="•"/>
            </a:pPr>
            <a:r>
              <a:rPr lang="en-US" sz="2400" dirty="0"/>
              <a:t>Refrigerate it in a reused bag or a bowl</a:t>
            </a:r>
          </a:p>
          <a:p>
            <a:pPr marL="285750" indent="-285750">
              <a:buFont typeface="Arial" panose="020B0604020202020204" pitchFamily="34" charset="0"/>
              <a:buChar char="•"/>
            </a:pPr>
            <a:r>
              <a:rPr lang="en-US" sz="2400" dirty="0"/>
              <a:t>If it goes bad, add it in your compost</a:t>
            </a:r>
          </a:p>
        </p:txBody>
      </p:sp>
      <p:sp>
        <p:nvSpPr>
          <p:cNvPr id="3" name="Rectangle 2">
            <a:extLst>
              <a:ext uri="{FF2B5EF4-FFF2-40B4-BE49-F238E27FC236}">
                <a16:creationId xmlns:a16="http://schemas.microsoft.com/office/drawing/2014/main" id="{64EE5514-F3AB-DD36-3F6E-E39E690595B6}"/>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5" name="Picture 4">
            <a:extLst>
              <a:ext uri="{FF2B5EF4-FFF2-40B4-BE49-F238E27FC236}">
                <a16:creationId xmlns:a16="http://schemas.microsoft.com/office/drawing/2014/main" id="{DBEC52E2-9037-1887-CDF4-30E27137FE20}"/>
              </a:ext>
            </a:extLst>
          </p:cNvPr>
          <p:cNvPicPr>
            <a:picLocks noChangeAspect="1"/>
          </p:cNvPicPr>
          <p:nvPr/>
        </p:nvPicPr>
        <p:blipFill>
          <a:blip r:embed="rId4"/>
          <a:stretch>
            <a:fillRect/>
          </a:stretch>
        </p:blipFill>
        <p:spPr>
          <a:xfrm>
            <a:off x="10906786" y="86636"/>
            <a:ext cx="1155399" cy="1027021"/>
          </a:xfrm>
          <a:prstGeom prst="rect">
            <a:avLst/>
          </a:prstGeom>
        </p:spPr>
      </p:pic>
    </p:spTree>
    <p:extLst>
      <p:ext uri="{BB962C8B-B14F-4D97-AF65-F5344CB8AC3E}">
        <p14:creationId xmlns:p14="http://schemas.microsoft.com/office/powerpoint/2010/main" val="2461873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5B9599-6183-8731-6B0B-67E40952E3F9}"/>
              </a:ext>
            </a:extLst>
          </p:cNvPr>
          <p:cNvSpPr>
            <a:spLocks noGrp="1"/>
          </p:cNvSpPr>
          <p:nvPr>
            <p:ph type="title"/>
          </p:nvPr>
        </p:nvSpPr>
        <p:spPr>
          <a:xfrm>
            <a:off x="167640" y="1669669"/>
            <a:ext cx="3380232" cy="2451227"/>
          </a:xfrm>
        </p:spPr>
        <p:txBody>
          <a:bodyPr>
            <a:normAutofit fontScale="90000"/>
          </a:bodyPr>
          <a:lstStyle/>
          <a:p>
            <a:pPr algn="ctr"/>
            <a:r>
              <a:rPr lang="en-US" sz="4400" dirty="0">
                <a:hlinkClick r:id="rId3"/>
              </a:rPr>
              <a:t>Check out your Diet’s Carbon Footprint</a:t>
            </a:r>
            <a:br>
              <a:rPr lang="en-US" sz="4400" dirty="0"/>
            </a:br>
            <a:endParaRPr lang="en-US" dirty="0"/>
          </a:p>
        </p:txBody>
      </p:sp>
      <p:pic>
        <p:nvPicPr>
          <p:cNvPr id="7" name="Content Placeholder 6">
            <a:extLst>
              <a:ext uri="{FF2B5EF4-FFF2-40B4-BE49-F238E27FC236}">
                <a16:creationId xmlns:a16="http://schemas.microsoft.com/office/drawing/2014/main" id="{DEC0CF6C-F85B-50F6-26A4-C3380822F4F3}"/>
              </a:ext>
            </a:extLst>
          </p:cNvPr>
          <p:cNvPicPr>
            <a:picLocks noGrp="1" noChangeAspect="1"/>
          </p:cNvPicPr>
          <p:nvPr>
            <p:ph idx="1"/>
          </p:nvPr>
        </p:nvPicPr>
        <p:blipFill>
          <a:blip r:embed="rId4"/>
          <a:stretch>
            <a:fillRect/>
          </a:stretch>
        </p:blipFill>
        <p:spPr>
          <a:xfrm>
            <a:off x="4034252" y="90567"/>
            <a:ext cx="3746774" cy="6666675"/>
          </a:xfrm>
          <a:prstGeom prst="rect">
            <a:avLst/>
          </a:prstGeom>
          <a:effectLst>
            <a:softEdge rad="31750"/>
          </a:effectLst>
          <a:scene3d>
            <a:camera prst="orthographicFront"/>
            <a:lightRig rig="threePt" dir="t"/>
          </a:scene3d>
          <a:sp3d contourW="25400">
            <a:contourClr>
              <a:schemeClr val="tx1"/>
            </a:contourClr>
          </a:sp3d>
        </p:spPr>
      </p:pic>
      <p:pic>
        <p:nvPicPr>
          <p:cNvPr id="2" name="Picture 1">
            <a:extLst>
              <a:ext uri="{FF2B5EF4-FFF2-40B4-BE49-F238E27FC236}">
                <a16:creationId xmlns:a16="http://schemas.microsoft.com/office/drawing/2014/main" id="{23B2B6D9-B35A-4639-8B1F-8075F1B8FABF}"/>
              </a:ext>
            </a:extLst>
          </p:cNvPr>
          <p:cNvPicPr>
            <a:picLocks noChangeAspect="1"/>
          </p:cNvPicPr>
          <p:nvPr/>
        </p:nvPicPr>
        <p:blipFill>
          <a:blip r:embed="rId5"/>
          <a:stretch>
            <a:fillRect/>
          </a:stretch>
        </p:blipFill>
        <p:spPr>
          <a:xfrm>
            <a:off x="10663786" y="179449"/>
            <a:ext cx="1412667" cy="1255704"/>
          </a:xfrm>
          <a:prstGeom prst="rect">
            <a:avLst/>
          </a:prstGeom>
        </p:spPr>
      </p:pic>
      <p:sp>
        <p:nvSpPr>
          <p:cNvPr id="3" name="Rectangle 2">
            <a:extLst>
              <a:ext uri="{FF2B5EF4-FFF2-40B4-BE49-F238E27FC236}">
                <a16:creationId xmlns:a16="http://schemas.microsoft.com/office/drawing/2014/main" id="{CD056230-0E92-7CC0-E4D2-588850E3FE4B}"/>
              </a:ext>
            </a:extLst>
          </p:cNvPr>
          <p:cNvSpPr/>
          <p:nvPr/>
        </p:nvSpPr>
        <p:spPr>
          <a:xfrm>
            <a:off x="0" y="6766560"/>
            <a:ext cx="12192000" cy="9144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719952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D881-4292-3942-BA86-91F62FAFA2BA}"/>
              </a:ext>
            </a:extLst>
          </p:cNvPr>
          <p:cNvSpPr>
            <a:spLocks noGrp="1"/>
          </p:cNvSpPr>
          <p:nvPr>
            <p:ph type="title"/>
          </p:nvPr>
        </p:nvSpPr>
        <p:spPr/>
        <p:txBody>
          <a:bodyPr lIns="0" rIns="0">
            <a:noAutofit/>
          </a:bodyPr>
          <a:lstStyle/>
          <a:p>
            <a:pPr algn="l"/>
            <a:r>
              <a:rPr lang="en-US" sz="6600" b="1" dirty="0">
                <a:latin typeface="Corbel" panose="020B0503020204020204" pitchFamily="34" charset="0"/>
              </a:rPr>
              <a:t>A</a:t>
            </a:r>
            <a:r>
              <a:rPr lang="en-US" sz="5400" b="1" dirty="0">
                <a:solidFill>
                  <a:srgbClr val="9E0605"/>
                </a:solidFill>
                <a:latin typeface="Corbel" panose="020B0503020204020204" pitchFamily="34" charset="0"/>
              </a:rPr>
              <a:t>dapt: Too Much Water</a:t>
            </a:r>
          </a:p>
        </p:txBody>
      </p:sp>
      <p:sp>
        <p:nvSpPr>
          <p:cNvPr id="10" name="Content Placeholder 9">
            <a:extLst>
              <a:ext uri="{FF2B5EF4-FFF2-40B4-BE49-F238E27FC236}">
                <a16:creationId xmlns:a16="http://schemas.microsoft.com/office/drawing/2014/main" id="{5D6CF6B2-1429-355D-C666-90954EF453D5}"/>
              </a:ext>
            </a:extLst>
          </p:cNvPr>
          <p:cNvSpPr>
            <a:spLocks noGrp="1"/>
          </p:cNvSpPr>
          <p:nvPr>
            <p:ph idx="1"/>
          </p:nvPr>
        </p:nvSpPr>
        <p:spPr>
          <a:xfrm>
            <a:off x="854519" y="1620829"/>
            <a:ext cx="10515600" cy="4351338"/>
          </a:xfrm>
        </p:spPr>
        <p:txBody>
          <a:bodyPr>
            <a:normAutofit/>
          </a:bodyPr>
          <a:lstStyle/>
          <a:p>
            <a:r>
              <a:rPr lang="en-US" sz="3200" dirty="0"/>
              <a:t>Plan for good drainage</a:t>
            </a:r>
          </a:p>
          <a:p>
            <a:pPr lvl="1"/>
            <a:r>
              <a:rPr lang="en-US" sz="3200" dirty="0"/>
              <a:t>Raised beds, vertical gardens, container gardening, straw bed bales</a:t>
            </a:r>
          </a:p>
          <a:p>
            <a:r>
              <a:rPr lang="en-US" sz="3200" dirty="0"/>
              <a:t>Use mulch to absorb excess rain</a:t>
            </a:r>
          </a:p>
          <a:p>
            <a:r>
              <a:rPr lang="en-US" sz="3200" dirty="0"/>
              <a:t>Capture excess rain</a:t>
            </a:r>
          </a:p>
          <a:p>
            <a:pPr lvl="1"/>
            <a:r>
              <a:rPr lang="en-US" sz="2800" dirty="0"/>
              <a:t>rain barrels, storage tank, rain gardens</a:t>
            </a:r>
          </a:p>
          <a:p>
            <a:r>
              <a:rPr lang="en-US" sz="3200" dirty="0"/>
              <a:t>Avoid walking on/working waterlogged soil</a:t>
            </a:r>
          </a:p>
          <a:p>
            <a:endParaRPr lang="en-US" dirty="0"/>
          </a:p>
        </p:txBody>
      </p:sp>
      <p:sp>
        <p:nvSpPr>
          <p:cNvPr id="7" name="Rectangle 6">
            <a:extLst>
              <a:ext uri="{FF2B5EF4-FFF2-40B4-BE49-F238E27FC236}">
                <a16:creationId xmlns:a16="http://schemas.microsoft.com/office/drawing/2014/main" id="{978ABF79-F3EC-0246-9BED-3803B4F6241E}"/>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3" name="Picture 2">
            <a:extLst>
              <a:ext uri="{FF2B5EF4-FFF2-40B4-BE49-F238E27FC236}">
                <a16:creationId xmlns:a16="http://schemas.microsoft.com/office/drawing/2014/main" id="{104E29F9-7DDB-89D1-2123-8CEEAD771189}"/>
              </a:ext>
            </a:extLst>
          </p:cNvPr>
          <p:cNvPicPr>
            <a:picLocks noChangeAspect="1"/>
          </p:cNvPicPr>
          <p:nvPr/>
        </p:nvPicPr>
        <p:blipFill>
          <a:blip r:embed="rId4"/>
          <a:stretch>
            <a:fillRect/>
          </a:stretch>
        </p:blipFill>
        <p:spPr>
          <a:xfrm>
            <a:off x="10663786" y="179449"/>
            <a:ext cx="1412667" cy="1255704"/>
          </a:xfrm>
          <a:prstGeom prst="rect">
            <a:avLst/>
          </a:prstGeom>
        </p:spPr>
      </p:pic>
    </p:spTree>
    <p:extLst>
      <p:ext uri="{BB962C8B-B14F-4D97-AF65-F5344CB8AC3E}">
        <p14:creationId xmlns:p14="http://schemas.microsoft.com/office/powerpoint/2010/main" val="1935533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695C0-578D-24B2-F813-DED2AA750CB8}"/>
              </a:ext>
            </a:extLst>
          </p:cNvPr>
          <p:cNvSpPr>
            <a:spLocks noGrp="1"/>
          </p:cNvSpPr>
          <p:nvPr>
            <p:ph type="title"/>
          </p:nvPr>
        </p:nvSpPr>
        <p:spPr/>
        <p:txBody>
          <a:bodyPr/>
          <a:lstStyle/>
          <a:p>
            <a:r>
              <a:rPr lang="en-US" sz="5400" b="1" dirty="0">
                <a:latin typeface="Corbel" panose="020B0503020204020204" pitchFamily="34" charset="0"/>
              </a:rPr>
              <a:t>A</a:t>
            </a:r>
            <a:r>
              <a:rPr lang="en-US" sz="4400" b="1" dirty="0">
                <a:solidFill>
                  <a:srgbClr val="9E0605"/>
                </a:solidFill>
                <a:latin typeface="Corbel" panose="020B0503020204020204" pitchFamily="34" charset="0"/>
              </a:rPr>
              <a:t>dapt: Too Little Water</a:t>
            </a:r>
            <a:endParaRPr lang="en-US" dirty="0"/>
          </a:p>
        </p:txBody>
      </p:sp>
      <p:sp>
        <p:nvSpPr>
          <p:cNvPr id="3" name="Content Placeholder 2">
            <a:extLst>
              <a:ext uri="{FF2B5EF4-FFF2-40B4-BE49-F238E27FC236}">
                <a16:creationId xmlns:a16="http://schemas.microsoft.com/office/drawing/2014/main" id="{67F28C44-4FED-B9DE-B85F-294DC6CBED24}"/>
              </a:ext>
            </a:extLst>
          </p:cNvPr>
          <p:cNvSpPr>
            <a:spLocks noGrp="1"/>
          </p:cNvSpPr>
          <p:nvPr>
            <p:ph idx="1"/>
          </p:nvPr>
        </p:nvSpPr>
        <p:spPr/>
        <p:txBody>
          <a:bodyPr>
            <a:normAutofit/>
          </a:bodyPr>
          <a:lstStyle/>
          <a:p>
            <a:r>
              <a:rPr lang="en-US" sz="4000" dirty="0"/>
              <a:t>Water in the morning when cooler</a:t>
            </a:r>
          </a:p>
          <a:p>
            <a:pPr lvl="1"/>
            <a:r>
              <a:rPr lang="en-US" sz="3600" dirty="0"/>
              <a:t>Aim for 1 inch per week</a:t>
            </a:r>
          </a:p>
          <a:p>
            <a:r>
              <a:rPr lang="en-US" sz="4000" dirty="0"/>
              <a:t>Water for long periods of time and less often</a:t>
            </a:r>
          </a:p>
          <a:p>
            <a:r>
              <a:rPr lang="en-US" sz="4000" dirty="0"/>
              <a:t>Water with drip systems or soaker hoses</a:t>
            </a:r>
          </a:p>
          <a:p>
            <a:pPr lvl="1"/>
            <a:r>
              <a:rPr lang="en-US" sz="3600" dirty="0"/>
              <a:t>Overhead watering inefficient and wastes water</a:t>
            </a:r>
          </a:p>
          <a:p>
            <a:pPr lvl="1"/>
            <a:r>
              <a:rPr lang="en-US" sz="3600" dirty="0"/>
              <a:t>Timer systems: pros and cons</a:t>
            </a:r>
          </a:p>
          <a:p>
            <a:pPr lvl="1"/>
            <a:r>
              <a:rPr lang="en-US" sz="3600" dirty="0"/>
              <a:t>Mulch thirstier plants</a:t>
            </a:r>
          </a:p>
        </p:txBody>
      </p:sp>
      <p:pic>
        <p:nvPicPr>
          <p:cNvPr id="5" name="Picture 4">
            <a:extLst>
              <a:ext uri="{FF2B5EF4-FFF2-40B4-BE49-F238E27FC236}">
                <a16:creationId xmlns:a16="http://schemas.microsoft.com/office/drawing/2014/main" id="{37B7DC38-4E31-BBF6-701B-BF6EF8954B57}"/>
              </a:ext>
            </a:extLst>
          </p:cNvPr>
          <p:cNvPicPr>
            <a:picLocks noChangeAspect="1"/>
          </p:cNvPicPr>
          <p:nvPr/>
        </p:nvPicPr>
        <p:blipFill>
          <a:blip r:embed="rId2"/>
          <a:stretch>
            <a:fillRect/>
          </a:stretch>
        </p:blipFill>
        <p:spPr>
          <a:xfrm>
            <a:off x="10663786" y="179449"/>
            <a:ext cx="1412667" cy="1255704"/>
          </a:xfrm>
          <a:prstGeom prst="rect">
            <a:avLst/>
          </a:prstGeom>
        </p:spPr>
      </p:pic>
      <p:sp>
        <p:nvSpPr>
          <p:cNvPr id="6" name="Rectangle 5">
            <a:extLst>
              <a:ext uri="{FF2B5EF4-FFF2-40B4-BE49-F238E27FC236}">
                <a16:creationId xmlns:a16="http://schemas.microsoft.com/office/drawing/2014/main" id="{D4491256-4065-36F6-02E3-92F478A58794}"/>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3428963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695C0-578D-24B2-F813-DED2AA750CB8}"/>
              </a:ext>
            </a:extLst>
          </p:cNvPr>
          <p:cNvSpPr>
            <a:spLocks noGrp="1"/>
          </p:cNvSpPr>
          <p:nvPr>
            <p:ph type="title"/>
          </p:nvPr>
        </p:nvSpPr>
        <p:spPr/>
        <p:txBody>
          <a:bodyPr/>
          <a:lstStyle/>
          <a:p>
            <a:r>
              <a:rPr lang="en-US" sz="5400" b="1" dirty="0">
                <a:latin typeface="Corbel" panose="020B0503020204020204" pitchFamily="34" charset="0"/>
              </a:rPr>
              <a:t>A</a:t>
            </a:r>
            <a:r>
              <a:rPr lang="en-US" sz="4400" b="1" dirty="0">
                <a:solidFill>
                  <a:srgbClr val="9E0605"/>
                </a:solidFill>
                <a:latin typeface="Corbel" panose="020B0503020204020204" pitchFamily="34" charset="0"/>
              </a:rPr>
              <a:t>dapt: Wind and Heat</a:t>
            </a:r>
            <a:endParaRPr lang="en-US" dirty="0"/>
          </a:p>
        </p:txBody>
      </p:sp>
      <p:sp>
        <p:nvSpPr>
          <p:cNvPr id="3" name="Content Placeholder 2">
            <a:extLst>
              <a:ext uri="{FF2B5EF4-FFF2-40B4-BE49-F238E27FC236}">
                <a16:creationId xmlns:a16="http://schemas.microsoft.com/office/drawing/2014/main" id="{67F28C44-4FED-B9DE-B85F-294DC6CBED24}"/>
              </a:ext>
            </a:extLst>
          </p:cNvPr>
          <p:cNvSpPr>
            <a:spLocks noGrp="1"/>
          </p:cNvSpPr>
          <p:nvPr>
            <p:ph idx="1"/>
          </p:nvPr>
        </p:nvSpPr>
        <p:spPr/>
        <p:txBody>
          <a:bodyPr>
            <a:normAutofit/>
          </a:bodyPr>
          <a:lstStyle/>
          <a:p>
            <a:r>
              <a:rPr lang="en-US" sz="3600" dirty="0"/>
              <a:t>Use windbreaks to shelter “fragile” plants</a:t>
            </a:r>
          </a:p>
          <a:p>
            <a:r>
              <a:rPr lang="en-US" sz="3600" dirty="0"/>
              <a:t>Use stakes, trellis’ or tomato cages to provide plants extra support</a:t>
            </a:r>
          </a:p>
          <a:p>
            <a:r>
              <a:rPr lang="en-US" sz="3600" dirty="0"/>
              <a:t>Create shade areas in your vegetable garden</a:t>
            </a:r>
          </a:p>
          <a:p>
            <a:r>
              <a:rPr lang="en-US" sz="3600" dirty="0"/>
              <a:t>Take advantage of the heat and explore crops that like the warmth</a:t>
            </a:r>
          </a:p>
          <a:p>
            <a:pPr lvl="1"/>
            <a:r>
              <a:rPr lang="en-US" sz="3200" dirty="0"/>
              <a:t>Examples: eggplant, melons, tomatoes</a:t>
            </a:r>
          </a:p>
        </p:txBody>
      </p:sp>
      <p:pic>
        <p:nvPicPr>
          <p:cNvPr id="5" name="Picture 4">
            <a:extLst>
              <a:ext uri="{FF2B5EF4-FFF2-40B4-BE49-F238E27FC236}">
                <a16:creationId xmlns:a16="http://schemas.microsoft.com/office/drawing/2014/main" id="{37B7DC38-4E31-BBF6-701B-BF6EF8954B57}"/>
              </a:ext>
            </a:extLst>
          </p:cNvPr>
          <p:cNvPicPr>
            <a:picLocks noChangeAspect="1"/>
          </p:cNvPicPr>
          <p:nvPr/>
        </p:nvPicPr>
        <p:blipFill>
          <a:blip r:embed="rId2"/>
          <a:stretch>
            <a:fillRect/>
          </a:stretch>
        </p:blipFill>
        <p:spPr>
          <a:xfrm>
            <a:off x="10663786" y="179449"/>
            <a:ext cx="1412667" cy="1255704"/>
          </a:xfrm>
          <a:prstGeom prst="rect">
            <a:avLst/>
          </a:prstGeom>
        </p:spPr>
      </p:pic>
      <p:sp>
        <p:nvSpPr>
          <p:cNvPr id="6" name="Rectangle 5">
            <a:extLst>
              <a:ext uri="{FF2B5EF4-FFF2-40B4-BE49-F238E27FC236}">
                <a16:creationId xmlns:a16="http://schemas.microsoft.com/office/drawing/2014/main" id="{D4491256-4065-36F6-02E3-92F478A58794}"/>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4213880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6A5FB-3285-AC85-8984-E7A08B0A460F}"/>
              </a:ext>
            </a:extLst>
          </p:cNvPr>
          <p:cNvSpPr>
            <a:spLocks noGrp="1"/>
          </p:cNvSpPr>
          <p:nvPr>
            <p:ph type="title"/>
          </p:nvPr>
        </p:nvSpPr>
        <p:spPr/>
        <p:txBody>
          <a:bodyPr/>
          <a:lstStyle/>
          <a:p>
            <a:r>
              <a:rPr lang="en-US" sz="5400" b="1" dirty="0">
                <a:latin typeface="Corbel" panose="020B0503020204020204" pitchFamily="34" charset="0"/>
              </a:rPr>
              <a:t>A</a:t>
            </a:r>
            <a:r>
              <a:rPr lang="en-US" sz="4400" b="1" dirty="0">
                <a:solidFill>
                  <a:srgbClr val="9E0605"/>
                </a:solidFill>
                <a:latin typeface="Corbel" panose="020B0503020204020204" pitchFamily="34" charset="0"/>
              </a:rPr>
              <a:t>dapt: Reduction of Biodiversity</a:t>
            </a:r>
            <a:endParaRPr lang="en-US" dirty="0"/>
          </a:p>
        </p:txBody>
      </p:sp>
      <p:sp>
        <p:nvSpPr>
          <p:cNvPr id="3" name="Content Placeholder 2">
            <a:extLst>
              <a:ext uri="{FF2B5EF4-FFF2-40B4-BE49-F238E27FC236}">
                <a16:creationId xmlns:a16="http://schemas.microsoft.com/office/drawing/2014/main" id="{0592FCFE-9CA8-818A-96A1-C192AC58F330}"/>
              </a:ext>
            </a:extLst>
          </p:cNvPr>
          <p:cNvSpPr>
            <a:spLocks noGrp="1"/>
          </p:cNvSpPr>
          <p:nvPr>
            <p:ph idx="1"/>
          </p:nvPr>
        </p:nvSpPr>
        <p:spPr/>
        <p:txBody>
          <a:bodyPr>
            <a:normAutofit/>
          </a:bodyPr>
          <a:lstStyle/>
          <a:p>
            <a:r>
              <a:rPr lang="en-US" sz="3600" dirty="0"/>
              <a:t>Plant a variety of vegetables &amp; rotate crops yearly</a:t>
            </a:r>
          </a:p>
          <a:p>
            <a:r>
              <a:rPr lang="en-US" sz="3600" dirty="0"/>
              <a:t>Have water source nearby to attract birds</a:t>
            </a:r>
          </a:p>
          <a:p>
            <a:r>
              <a:rPr lang="en-US" sz="3600" dirty="0"/>
              <a:t>Plant flower in or near vegies to attract pollinators</a:t>
            </a:r>
          </a:p>
          <a:p>
            <a:pPr lvl="1"/>
            <a:r>
              <a:rPr lang="en-US" sz="3200" dirty="0"/>
              <a:t>Intentionally plan to support pollinators in early spring and late fall </a:t>
            </a:r>
          </a:p>
          <a:p>
            <a:r>
              <a:rPr lang="en-US" sz="3600" dirty="0"/>
              <a:t>“Untidy” gardens provide habitat for beneficial critters</a:t>
            </a:r>
          </a:p>
        </p:txBody>
      </p:sp>
      <p:pic>
        <p:nvPicPr>
          <p:cNvPr id="5" name="Picture 4">
            <a:extLst>
              <a:ext uri="{FF2B5EF4-FFF2-40B4-BE49-F238E27FC236}">
                <a16:creationId xmlns:a16="http://schemas.microsoft.com/office/drawing/2014/main" id="{EB172850-DBC5-E751-82D6-717CE3ECF023}"/>
              </a:ext>
            </a:extLst>
          </p:cNvPr>
          <p:cNvPicPr>
            <a:picLocks noChangeAspect="1"/>
          </p:cNvPicPr>
          <p:nvPr/>
        </p:nvPicPr>
        <p:blipFill>
          <a:blip r:embed="rId2"/>
          <a:stretch>
            <a:fillRect/>
          </a:stretch>
        </p:blipFill>
        <p:spPr>
          <a:xfrm>
            <a:off x="10663786" y="179449"/>
            <a:ext cx="1412667" cy="1255704"/>
          </a:xfrm>
          <a:prstGeom prst="rect">
            <a:avLst/>
          </a:prstGeom>
        </p:spPr>
      </p:pic>
      <p:sp>
        <p:nvSpPr>
          <p:cNvPr id="6" name="Rectangle 5">
            <a:extLst>
              <a:ext uri="{FF2B5EF4-FFF2-40B4-BE49-F238E27FC236}">
                <a16:creationId xmlns:a16="http://schemas.microsoft.com/office/drawing/2014/main" id="{16190D55-EA01-690E-7B69-440A1197CB01}"/>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2693401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550E9-89F4-509F-5240-0AB5B4F75556}"/>
              </a:ext>
            </a:extLst>
          </p:cNvPr>
          <p:cNvSpPr>
            <a:spLocks noGrp="1"/>
          </p:cNvSpPr>
          <p:nvPr>
            <p:ph type="title"/>
          </p:nvPr>
        </p:nvSpPr>
        <p:spPr>
          <a:xfrm>
            <a:off x="304799" y="143169"/>
            <a:ext cx="5486400" cy="2131786"/>
          </a:xfrm>
        </p:spPr>
        <p:txBody>
          <a:bodyPr>
            <a:normAutofit/>
          </a:bodyPr>
          <a:lstStyle/>
          <a:p>
            <a:r>
              <a:rPr lang="en-US" sz="5400" b="1" dirty="0">
                <a:latin typeface="Corbel" panose="020B0503020204020204" pitchFamily="34" charset="0"/>
              </a:rPr>
              <a:t>S</a:t>
            </a:r>
            <a:r>
              <a:rPr lang="en-US" sz="4400" b="1" dirty="0">
                <a:solidFill>
                  <a:srgbClr val="9E0605"/>
                </a:solidFill>
                <a:latin typeface="Corbel" panose="020B0503020204020204" pitchFamily="34" charset="0"/>
              </a:rPr>
              <a:t>atisfy your plants’ need for healthy soil</a:t>
            </a:r>
            <a:endParaRPr lang="en-US" dirty="0"/>
          </a:p>
        </p:txBody>
      </p:sp>
      <p:pic>
        <p:nvPicPr>
          <p:cNvPr id="6146" name="Picture 2" descr="Soils and Nutrition | WSU Tree Fruit | Washington State University">
            <a:extLst>
              <a:ext uri="{FF2B5EF4-FFF2-40B4-BE49-F238E27FC236}">
                <a16:creationId xmlns:a16="http://schemas.microsoft.com/office/drawing/2014/main" id="{536BB1B2-AB87-88BD-2050-3F178FB9F5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799" y="2414814"/>
            <a:ext cx="5486400" cy="42037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WSU Extension Master Gardeners: The dirt on soil | Home And Garden |  yakimaherald.com">
            <a:extLst>
              <a:ext uri="{FF2B5EF4-FFF2-40B4-BE49-F238E27FC236}">
                <a16:creationId xmlns:a16="http://schemas.microsoft.com/office/drawing/2014/main" id="{D96558F8-DA16-B38C-C8E6-7CC0C861A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0322" y="397163"/>
            <a:ext cx="2673246" cy="18777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E85A3EA-9D01-8739-AA5F-9C33EC8365B8}"/>
              </a:ext>
            </a:extLst>
          </p:cNvPr>
          <p:cNvSpPr/>
          <p:nvPr/>
        </p:nvSpPr>
        <p:spPr>
          <a:xfrm>
            <a:off x="0" y="6766560"/>
            <a:ext cx="12192000" cy="9144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6" name="Picture 5">
            <a:extLst>
              <a:ext uri="{FF2B5EF4-FFF2-40B4-BE49-F238E27FC236}">
                <a16:creationId xmlns:a16="http://schemas.microsoft.com/office/drawing/2014/main" id="{0B680896-6159-3025-266D-6103A2C51088}"/>
              </a:ext>
            </a:extLst>
          </p:cNvPr>
          <p:cNvPicPr>
            <a:picLocks noChangeAspect="1"/>
          </p:cNvPicPr>
          <p:nvPr/>
        </p:nvPicPr>
        <p:blipFill>
          <a:blip r:embed="rId5"/>
          <a:stretch>
            <a:fillRect/>
          </a:stretch>
        </p:blipFill>
        <p:spPr>
          <a:xfrm>
            <a:off x="10663786" y="179449"/>
            <a:ext cx="1412667" cy="1255704"/>
          </a:xfrm>
          <a:prstGeom prst="rect">
            <a:avLst/>
          </a:prstGeom>
        </p:spPr>
      </p:pic>
      <p:sp>
        <p:nvSpPr>
          <p:cNvPr id="3" name="TextBox 2">
            <a:extLst>
              <a:ext uri="{FF2B5EF4-FFF2-40B4-BE49-F238E27FC236}">
                <a16:creationId xmlns:a16="http://schemas.microsoft.com/office/drawing/2014/main" id="{989C9A61-F8A8-366A-7C61-4850193B701A}"/>
              </a:ext>
            </a:extLst>
          </p:cNvPr>
          <p:cNvSpPr txBox="1"/>
          <p:nvPr/>
        </p:nvSpPr>
        <p:spPr>
          <a:xfrm>
            <a:off x="5931108" y="2414814"/>
            <a:ext cx="5956093" cy="4401205"/>
          </a:xfrm>
          <a:prstGeom prst="rect">
            <a:avLst/>
          </a:prstGeom>
          <a:noFill/>
        </p:spPr>
        <p:txBody>
          <a:bodyPr wrap="square" rtlCol="0">
            <a:spAutoFit/>
          </a:bodyPr>
          <a:lstStyle/>
          <a:p>
            <a:r>
              <a:rPr lang="en-US" sz="3200" dirty="0"/>
              <a:t>Healthy soil…</a:t>
            </a:r>
          </a:p>
          <a:p>
            <a:pPr marL="800100" lvl="1" indent="-342900">
              <a:buFont typeface="Arial" panose="020B0604020202020204" pitchFamily="34" charset="0"/>
              <a:buChar char="•"/>
            </a:pPr>
            <a:r>
              <a:rPr lang="en-US" sz="2800" dirty="0"/>
              <a:t>Captures CO2</a:t>
            </a:r>
          </a:p>
          <a:p>
            <a:pPr marL="800100" lvl="1" indent="-342900">
              <a:buFont typeface="Arial" panose="020B0604020202020204" pitchFamily="34" charset="0"/>
              <a:buChar char="•"/>
            </a:pPr>
            <a:r>
              <a:rPr lang="en-US" sz="2800" dirty="0"/>
              <a:t>Retains water, which allows plant roots to have a good water source</a:t>
            </a:r>
          </a:p>
          <a:p>
            <a:pPr marL="800100" lvl="1" indent="-342900">
              <a:buFont typeface="Arial" panose="020B0604020202020204" pitchFamily="34" charset="0"/>
              <a:buChar char="•"/>
            </a:pPr>
            <a:r>
              <a:rPr lang="en-US" sz="2800" dirty="0"/>
              <a:t>Provides needed nutrients for healthy plants</a:t>
            </a:r>
          </a:p>
          <a:p>
            <a:pPr marL="1257300" lvl="2" indent="-342900">
              <a:buFont typeface="Arial" panose="020B0604020202020204" pitchFamily="34" charset="0"/>
              <a:buChar char="•"/>
            </a:pPr>
            <a:r>
              <a:rPr lang="en-US" sz="2400" dirty="0"/>
              <a:t>More nutrition for you </a:t>
            </a:r>
          </a:p>
          <a:p>
            <a:pPr marL="1257300" lvl="2" indent="-342900">
              <a:buFont typeface="Arial" panose="020B0604020202020204" pitchFamily="34" charset="0"/>
              <a:buChar char="•"/>
            </a:pPr>
            <a:r>
              <a:rPr lang="en-US" sz="2400" dirty="0"/>
              <a:t>Increase the plants ability to withstand effects of climate change and pests</a:t>
            </a:r>
          </a:p>
          <a:p>
            <a:endParaRPr lang="en-US" sz="1200" dirty="0"/>
          </a:p>
        </p:txBody>
      </p:sp>
    </p:spTree>
    <p:extLst>
      <p:ext uri="{BB962C8B-B14F-4D97-AF65-F5344CB8AC3E}">
        <p14:creationId xmlns:p14="http://schemas.microsoft.com/office/powerpoint/2010/main" val="1227178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7E16-8E94-B547-F6C0-B0B8AB327C57}"/>
              </a:ext>
            </a:extLst>
          </p:cNvPr>
          <p:cNvSpPr>
            <a:spLocks noGrp="1"/>
          </p:cNvSpPr>
          <p:nvPr>
            <p:ph type="title"/>
          </p:nvPr>
        </p:nvSpPr>
        <p:spPr>
          <a:xfrm>
            <a:off x="804034" y="98357"/>
            <a:ext cx="10515600" cy="1325563"/>
          </a:xfrm>
        </p:spPr>
        <p:txBody>
          <a:bodyPr>
            <a:normAutofit/>
          </a:bodyPr>
          <a:lstStyle/>
          <a:p>
            <a:r>
              <a:rPr lang="en-US" sz="5400" b="1" dirty="0">
                <a:latin typeface="Corbel" panose="020B0503020204020204" pitchFamily="34" charset="0"/>
              </a:rPr>
              <a:t>S</a:t>
            </a:r>
            <a:r>
              <a:rPr lang="en-US" sz="4400" b="1" dirty="0">
                <a:solidFill>
                  <a:srgbClr val="9E0605"/>
                </a:solidFill>
                <a:latin typeface="Corbel" panose="020B0503020204020204" pitchFamily="34" charset="0"/>
              </a:rPr>
              <a:t>atisfy your plants’ need for healthy soil</a:t>
            </a:r>
            <a:endParaRPr lang="en-US" dirty="0"/>
          </a:p>
        </p:txBody>
      </p:sp>
      <p:sp>
        <p:nvSpPr>
          <p:cNvPr id="3" name="Content Placeholder 2">
            <a:extLst>
              <a:ext uri="{FF2B5EF4-FFF2-40B4-BE49-F238E27FC236}">
                <a16:creationId xmlns:a16="http://schemas.microsoft.com/office/drawing/2014/main" id="{FAE23C1B-0D97-B092-4C5C-A0905038CD77}"/>
              </a:ext>
            </a:extLst>
          </p:cNvPr>
          <p:cNvSpPr>
            <a:spLocks noGrp="1"/>
          </p:cNvSpPr>
          <p:nvPr>
            <p:ph idx="1"/>
          </p:nvPr>
        </p:nvSpPr>
        <p:spPr>
          <a:xfrm>
            <a:off x="804034" y="1264793"/>
            <a:ext cx="10515600" cy="2407797"/>
          </a:xfrm>
        </p:spPr>
        <p:txBody>
          <a:bodyPr>
            <a:normAutofit fontScale="92500"/>
          </a:bodyPr>
          <a:lstStyle/>
          <a:p>
            <a:pPr marL="514350" indent="-514350">
              <a:buFont typeface="+mj-lt"/>
              <a:buAutoNum type="arabicPeriod"/>
            </a:pPr>
            <a:r>
              <a:rPr lang="en-US" sz="4000" dirty="0"/>
              <a:t>Add organic matter- Compost, Compost, Compost</a:t>
            </a:r>
          </a:p>
          <a:p>
            <a:pPr marL="514350" indent="-514350">
              <a:buFont typeface="+mj-lt"/>
              <a:buAutoNum type="arabicPeriod"/>
            </a:pPr>
            <a:r>
              <a:rPr lang="en-US" sz="4000" dirty="0"/>
              <a:t>Avoid damaging the soil with compacting or tilling</a:t>
            </a:r>
          </a:p>
          <a:p>
            <a:pPr marL="514350" indent="-514350">
              <a:buFont typeface="+mj-lt"/>
              <a:buAutoNum type="arabicPeriod"/>
            </a:pPr>
            <a:r>
              <a:rPr lang="en-US" sz="4000" dirty="0"/>
              <a:t>At end of </a:t>
            </a:r>
            <a:r>
              <a:rPr lang="en-US" sz="4000" dirty="0">
                <a:effectLst/>
              </a:rPr>
              <a:t>gardening year, add  2”-3” of compost</a:t>
            </a:r>
          </a:p>
          <a:p>
            <a:pPr lvl="1"/>
            <a:r>
              <a:rPr lang="en-US" sz="3200" dirty="0"/>
              <a:t>Your goal is to </a:t>
            </a:r>
            <a:r>
              <a:rPr lang="en-US" sz="3200" dirty="0">
                <a:effectLst/>
              </a:rPr>
              <a:t>maintain an 6”-8”mulch layer</a:t>
            </a:r>
            <a:endParaRPr lang="en-US" sz="3200" dirty="0"/>
          </a:p>
        </p:txBody>
      </p:sp>
      <p:pic>
        <p:nvPicPr>
          <p:cNvPr id="1032" name="Picture 8" descr="Free Compost Ecology photo and picture">
            <a:extLst>
              <a:ext uri="{FF2B5EF4-FFF2-40B4-BE49-F238E27FC236}">
                <a16:creationId xmlns:a16="http://schemas.microsoft.com/office/drawing/2014/main" id="{56003785-2410-B18A-B764-238742CB22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98" y="4256010"/>
            <a:ext cx="3817671" cy="229060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ree Compost Garden photo and picture">
            <a:extLst>
              <a:ext uri="{FF2B5EF4-FFF2-40B4-BE49-F238E27FC236}">
                <a16:creationId xmlns:a16="http://schemas.microsoft.com/office/drawing/2014/main" id="{462460B9-1E3A-9174-CF8C-C389C8B61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9942" y="4250014"/>
            <a:ext cx="3442208" cy="229659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atural home: 10 Best Countertop Compost Bins For Kitchen Scraps">
            <a:extLst>
              <a:ext uri="{FF2B5EF4-FFF2-40B4-BE49-F238E27FC236}">
                <a16:creationId xmlns:a16="http://schemas.microsoft.com/office/drawing/2014/main" id="{F6DDF383-00CE-40B9-400A-F75186387E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5982" y="4256009"/>
            <a:ext cx="1758250" cy="22906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D40A46D-9D4A-FE10-021F-7F50612E508D}"/>
              </a:ext>
            </a:extLst>
          </p:cNvPr>
          <p:cNvPicPr>
            <a:picLocks noChangeAspect="1"/>
          </p:cNvPicPr>
          <p:nvPr/>
        </p:nvPicPr>
        <p:blipFill>
          <a:blip r:embed="rId5"/>
          <a:stretch>
            <a:fillRect/>
          </a:stretch>
        </p:blipFill>
        <p:spPr>
          <a:xfrm>
            <a:off x="10663786" y="179449"/>
            <a:ext cx="1412667" cy="1255704"/>
          </a:xfrm>
          <a:prstGeom prst="rect">
            <a:avLst/>
          </a:prstGeom>
        </p:spPr>
      </p:pic>
      <p:sp>
        <p:nvSpPr>
          <p:cNvPr id="5" name="Rectangle 4">
            <a:extLst>
              <a:ext uri="{FF2B5EF4-FFF2-40B4-BE49-F238E27FC236}">
                <a16:creationId xmlns:a16="http://schemas.microsoft.com/office/drawing/2014/main" id="{6DFDF7D3-C25F-21E1-76DA-C4CD804C2727}"/>
              </a:ext>
            </a:extLst>
          </p:cNvPr>
          <p:cNvSpPr/>
          <p:nvPr/>
        </p:nvSpPr>
        <p:spPr>
          <a:xfrm>
            <a:off x="0" y="6766560"/>
            <a:ext cx="12192000" cy="9144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1889521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7B91-3C8E-E37D-CF77-F922C83D26F8}"/>
              </a:ext>
            </a:extLst>
          </p:cNvPr>
          <p:cNvSpPr>
            <a:spLocks noGrp="1"/>
          </p:cNvSpPr>
          <p:nvPr>
            <p:ph type="title"/>
          </p:nvPr>
        </p:nvSpPr>
        <p:spPr/>
        <p:txBody>
          <a:bodyPr/>
          <a:lstStyle/>
          <a:p>
            <a:r>
              <a:rPr lang="en-US" dirty="0"/>
              <a:t>When you till your garden, you …</a:t>
            </a:r>
          </a:p>
        </p:txBody>
      </p:sp>
      <p:sp>
        <p:nvSpPr>
          <p:cNvPr id="3" name="Content Placeholder 2">
            <a:extLst>
              <a:ext uri="{FF2B5EF4-FFF2-40B4-BE49-F238E27FC236}">
                <a16:creationId xmlns:a16="http://schemas.microsoft.com/office/drawing/2014/main" id="{B009E5E0-A9A1-5241-0716-F78A09C3EA73}"/>
              </a:ext>
            </a:extLst>
          </p:cNvPr>
          <p:cNvSpPr>
            <a:spLocks noGrp="1"/>
          </p:cNvSpPr>
          <p:nvPr>
            <p:ph idx="1"/>
          </p:nvPr>
        </p:nvSpPr>
        <p:spPr/>
        <p:txBody>
          <a:bodyPr>
            <a:normAutofit/>
          </a:bodyPr>
          <a:lstStyle/>
          <a:p>
            <a:r>
              <a:rPr lang="en-US" sz="3600" dirty="0"/>
              <a:t>Reduce the firm soil structure that your plants need</a:t>
            </a:r>
          </a:p>
          <a:p>
            <a:r>
              <a:rPr lang="en-US" sz="3600" dirty="0"/>
              <a:t>Damage the networks of fungal growth, which reduces ability of roots to obtain water and nutrients</a:t>
            </a:r>
          </a:p>
          <a:p>
            <a:r>
              <a:rPr lang="en-US" sz="3600" dirty="0"/>
              <a:t>Tend to only till the top part, thus creating 2 layers of soil, which can cause drainage issues</a:t>
            </a:r>
          </a:p>
          <a:p>
            <a:r>
              <a:rPr lang="en-US" sz="3600" dirty="0"/>
              <a:t>Bring buried seeds to the surface</a:t>
            </a:r>
          </a:p>
          <a:p>
            <a:r>
              <a:rPr lang="en-US" sz="3600" dirty="0"/>
              <a:t>Release carbon into the atmosphere</a:t>
            </a:r>
          </a:p>
        </p:txBody>
      </p:sp>
      <p:sp>
        <p:nvSpPr>
          <p:cNvPr id="5" name="Rectangle 4">
            <a:extLst>
              <a:ext uri="{FF2B5EF4-FFF2-40B4-BE49-F238E27FC236}">
                <a16:creationId xmlns:a16="http://schemas.microsoft.com/office/drawing/2014/main" id="{7E7EDC0B-140B-BF97-8FA1-BC749B1C3489}"/>
              </a:ext>
            </a:extLst>
          </p:cNvPr>
          <p:cNvSpPr/>
          <p:nvPr/>
        </p:nvSpPr>
        <p:spPr>
          <a:xfrm>
            <a:off x="0" y="6766560"/>
            <a:ext cx="12192000" cy="9144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6" name="Picture 5">
            <a:extLst>
              <a:ext uri="{FF2B5EF4-FFF2-40B4-BE49-F238E27FC236}">
                <a16:creationId xmlns:a16="http://schemas.microsoft.com/office/drawing/2014/main" id="{58216335-8491-34FD-111D-28771ED3E9AF}"/>
              </a:ext>
            </a:extLst>
          </p:cNvPr>
          <p:cNvPicPr>
            <a:picLocks noChangeAspect="1"/>
          </p:cNvPicPr>
          <p:nvPr/>
        </p:nvPicPr>
        <p:blipFill>
          <a:blip r:embed="rId3"/>
          <a:stretch>
            <a:fillRect/>
          </a:stretch>
        </p:blipFill>
        <p:spPr>
          <a:xfrm>
            <a:off x="10663786" y="179449"/>
            <a:ext cx="1412667" cy="1255704"/>
          </a:xfrm>
          <a:prstGeom prst="rect">
            <a:avLst/>
          </a:prstGeom>
        </p:spPr>
      </p:pic>
    </p:spTree>
    <p:extLst>
      <p:ext uri="{BB962C8B-B14F-4D97-AF65-F5344CB8AC3E}">
        <p14:creationId xmlns:p14="http://schemas.microsoft.com/office/powerpoint/2010/main" val="1848977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376AF-9EA9-CD80-02AC-AF87BF773B55}"/>
              </a:ext>
            </a:extLst>
          </p:cNvPr>
          <p:cNvSpPr>
            <a:spLocks noGrp="1"/>
          </p:cNvSpPr>
          <p:nvPr>
            <p:ph type="title"/>
          </p:nvPr>
        </p:nvSpPr>
        <p:spPr>
          <a:xfrm>
            <a:off x="838200" y="18255"/>
            <a:ext cx="10515600" cy="1325563"/>
          </a:xfrm>
        </p:spPr>
        <p:txBody>
          <a:bodyPr/>
          <a:lstStyle/>
          <a:p>
            <a:r>
              <a:rPr lang="en-US" dirty="0"/>
              <a:t>When you garden without tilling, you…</a:t>
            </a:r>
          </a:p>
        </p:txBody>
      </p:sp>
      <p:sp>
        <p:nvSpPr>
          <p:cNvPr id="3" name="Content Placeholder 2">
            <a:extLst>
              <a:ext uri="{FF2B5EF4-FFF2-40B4-BE49-F238E27FC236}">
                <a16:creationId xmlns:a16="http://schemas.microsoft.com/office/drawing/2014/main" id="{CE0E0568-4805-3722-29C2-EAB65CF2D1BB}"/>
              </a:ext>
            </a:extLst>
          </p:cNvPr>
          <p:cNvSpPr>
            <a:spLocks noGrp="1"/>
          </p:cNvSpPr>
          <p:nvPr>
            <p:ph idx="1"/>
          </p:nvPr>
        </p:nvSpPr>
        <p:spPr>
          <a:xfrm>
            <a:off x="838200" y="1210491"/>
            <a:ext cx="10515600" cy="5751174"/>
          </a:xfrm>
        </p:spPr>
        <p:txBody>
          <a:bodyPr>
            <a:normAutofit/>
          </a:bodyPr>
          <a:lstStyle/>
          <a:p>
            <a:r>
              <a:rPr lang="en-US" sz="3200" dirty="0">
                <a:effectLst/>
              </a:rPr>
              <a:t>Increase your soil’s population of earthworms &amp; organisms</a:t>
            </a:r>
          </a:p>
          <a:p>
            <a:r>
              <a:rPr lang="en-US" sz="3200" dirty="0">
                <a:effectLst/>
              </a:rPr>
              <a:t>Retain carbon in the soil</a:t>
            </a:r>
          </a:p>
          <a:p>
            <a:r>
              <a:rPr lang="en-US" sz="3200" dirty="0"/>
              <a:t>Improve your soil by adding compost to it each fall</a:t>
            </a:r>
          </a:p>
          <a:p>
            <a:r>
              <a:rPr lang="en-US" sz="3200" dirty="0">
                <a:effectLst/>
              </a:rPr>
              <a:t>Improve your soil’s natural aeration and water drainage</a:t>
            </a:r>
            <a:endParaRPr lang="en-US" sz="4400" dirty="0">
              <a:effectLst/>
            </a:endParaRPr>
          </a:p>
          <a:p>
            <a:r>
              <a:rPr lang="en-US" sz="3200" dirty="0">
                <a:effectLst/>
              </a:rPr>
              <a:t>Develop soil that enhances the plants’ roots</a:t>
            </a:r>
          </a:p>
          <a:p>
            <a:r>
              <a:rPr lang="en-US" sz="3200" dirty="0">
                <a:effectLst/>
              </a:rPr>
              <a:t>Develop soil that is more resistant to wind and water erosion</a:t>
            </a:r>
            <a:endParaRPr lang="en-US" sz="4400" dirty="0">
              <a:effectLst/>
            </a:endParaRPr>
          </a:p>
          <a:p>
            <a:r>
              <a:rPr lang="en-US" sz="3200" dirty="0">
                <a:effectLst/>
              </a:rPr>
              <a:t>Reduce the need to weed, </a:t>
            </a:r>
            <a:endParaRPr lang="en-US" sz="3200" dirty="0"/>
          </a:p>
          <a:p>
            <a:pPr lvl="1"/>
            <a:r>
              <a:rPr lang="en-US" sz="2800" dirty="0"/>
              <a:t>B</a:t>
            </a:r>
            <a:r>
              <a:rPr lang="en-US" sz="2800" dirty="0">
                <a:effectLst/>
              </a:rPr>
              <a:t>uried weed seeds, stay buried and don’t </a:t>
            </a:r>
            <a:r>
              <a:rPr lang="en-US" sz="2800" dirty="0"/>
              <a:t>grow</a:t>
            </a:r>
          </a:p>
          <a:p>
            <a:pPr lvl="1"/>
            <a:r>
              <a:rPr lang="en-US" sz="2800" dirty="0"/>
              <a:t>The mulch suppresses </a:t>
            </a:r>
            <a:r>
              <a:rPr lang="en-US" sz="2800" dirty="0">
                <a:effectLst/>
              </a:rPr>
              <a:t>wee</a:t>
            </a:r>
            <a:r>
              <a:rPr lang="en-US" sz="2800" dirty="0"/>
              <a:t>d development</a:t>
            </a:r>
          </a:p>
        </p:txBody>
      </p:sp>
      <p:pic>
        <p:nvPicPr>
          <p:cNvPr id="5" name="Picture 4">
            <a:extLst>
              <a:ext uri="{FF2B5EF4-FFF2-40B4-BE49-F238E27FC236}">
                <a16:creationId xmlns:a16="http://schemas.microsoft.com/office/drawing/2014/main" id="{F1E0852F-D342-95E2-6856-E80334B25F1A}"/>
              </a:ext>
            </a:extLst>
          </p:cNvPr>
          <p:cNvPicPr>
            <a:picLocks noChangeAspect="1"/>
          </p:cNvPicPr>
          <p:nvPr/>
        </p:nvPicPr>
        <p:blipFill>
          <a:blip r:embed="rId2"/>
          <a:stretch>
            <a:fillRect/>
          </a:stretch>
        </p:blipFill>
        <p:spPr>
          <a:xfrm>
            <a:off x="10647466" y="124141"/>
            <a:ext cx="1412667" cy="1255704"/>
          </a:xfrm>
          <a:prstGeom prst="rect">
            <a:avLst/>
          </a:prstGeom>
        </p:spPr>
      </p:pic>
      <p:sp>
        <p:nvSpPr>
          <p:cNvPr id="6" name="Rectangle 5">
            <a:extLst>
              <a:ext uri="{FF2B5EF4-FFF2-40B4-BE49-F238E27FC236}">
                <a16:creationId xmlns:a16="http://schemas.microsoft.com/office/drawing/2014/main" id="{B2807F7E-40F6-67C2-5340-FC5B5B812742}"/>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3199253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3B16027-9C26-7C17-DA17-B0E9817A939E}"/>
              </a:ext>
            </a:extLst>
          </p:cNvPr>
          <p:cNvSpPr>
            <a:spLocks noGrp="1"/>
          </p:cNvSpPr>
          <p:nvPr>
            <p:ph idx="1"/>
          </p:nvPr>
        </p:nvSpPr>
        <p:spPr>
          <a:xfrm>
            <a:off x="6473953" y="1379845"/>
            <a:ext cx="5259388" cy="4873625"/>
          </a:xfrm>
          <a:solidFill>
            <a:schemeClr val="accent1">
              <a:lumMod val="40000"/>
              <a:lumOff val="60000"/>
            </a:schemeClr>
          </a:solidFill>
          <a:ln>
            <a:solidFill>
              <a:schemeClr val="accent5">
                <a:lumMod val="40000"/>
                <a:lumOff val="60000"/>
              </a:schemeClr>
            </a:solidFill>
          </a:ln>
        </p:spPr>
        <p:txBody>
          <a:bodyPr>
            <a:normAutofit fontScale="92500"/>
          </a:bodyPr>
          <a:lstStyle/>
          <a:p>
            <a:pPr marL="0" indent="0" algn="ctr">
              <a:buNone/>
            </a:pPr>
            <a:r>
              <a:rPr lang="en-US" i="1" dirty="0"/>
              <a:t>“Modern soil science is teaching us new ways to understand soil life.  We now know that most of the active creatures that make soil alive live in the top few inches of soil.  When we disturb the soil layers through tilling and double digging, we are actually destroying healthy colonies of soil biota” </a:t>
            </a:r>
          </a:p>
          <a:p>
            <a:pPr marL="0" indent="0">
              <a:buNone/>
            </a:pPr>
            <a:endParaRPr lang="en-US" sz="1600" dirty="0"/>
          </a:p>
          <a:p>
            <a:pPr marL="0" indent="0">
              <a:buNone/>
            </a:pPr>
            <a:r>
              <a:rPr lang="en-US" sz="1600" dirty="0"/>
              <a:t>Ann Lovejoy, </a:t>
            </a:r>
            <a:r>
              <a:rPr lang="en-US" sz="1600" u="sng" dirty="0"/>
              <a:t>Handbook of Northwest Gardening</a:t>
            </a:r>
            <a:r>
              <a:rPr lang="en-US" sz="1600" dirty="0"/>
              <a:t>, </a:t>
            </a:r>
            <a:r>
              <a:rPr lang="en-US" sz="1600" dirty="0" err="1"/>
              <a:t>pg</a:t>
            </a:r>
            <a:r>
              <a:rPr lang="en-US" sz="1600" dirty="0"/>
              <a:t> 60.</a:t>
            </a:r>
          </a:p>
        </p:txBody>
      </p:sp>
      <p:sp>
        <p:nvSpPr>
          <p:cNvPr id="6" name="Text Placeholder 5">
            <a:extLst>
              <a:ext uri="{FF2B5EF4-FFF2-40B4-BE49-F238E27FC236}">
                <a16:creationId xmlns:a16="http://schemas.microsoft.com/office/drawing/2014/main" id="{20AB30A1-C0A8-5E1A-7BAA-0360139BFAB7}"/>
              </a:ext>
            </a:extLst>
          </p:cNvPr>
          <p:cNvSpPr>
            <a:spLocks noGrp="1"/>
          </p:cNvSpPr>
          <p:nvPr>
            <p:ph type="body" sz="half" idx="2"/>
          </p:nvPr>
        </p:nvSpPr>
        <p:spPr>
          <a:xfrm>
            <a:off x="321628" y="3015066"/>
            <a:ext cx="5774372" cy="3238404"/>
          </a:xfrm>
          <a:solidFill>
            <a:schemeClr val="accent4">
              <a:lumMod val="60000"/>
              <a:lumOff val="40000"/>
            </a:schemeClr>
          </a:solidFill>
        </p:spPr>
        <p:txBody>
          <a:bodyPr>
            <a:normAutofit/>
          </a:bodyPr>
          <a:lstStyle/>
          <a:p>
            <a:r>
              <a:rPr lang="en-US" sz="2800" i="1" dirty="0"/>
              <a:t>“No dig saves time and allows gardeners to enjoy themselves more, while a simple annual mulch of compost improves soil fertility and its ability to hold carbon and feeds the soil ecology; for a health balance between pests and predators.” </a:t>
            </a:r>
          </a:p>
          <a:p>
            <a:r>
              <a:rPr lang="en-US" sz="2000" dirty="0"/>
              <a:t>Charles Dowding, </a:t>
            </a:r>
            <a:r>
              <a:rPr lang="en-US" sz="2000" u="sng" dirty="0"/>
              <a:t>No Dig</a:t>
            </a:r>
            <a:r>
              <a:rPr lang="en-US" sz="2000" dirty="0"/>
              <a:t>, </a:t>
            </a:r>
            <a:r>
              <a:rPr lang="en-US" sz="2000" dirty="0" err="1"/>
              <a:t>pg</a:t>
            </a:r>
            <a:r>
              <a:rPr lang="en-US" sz="2000" dirty="0"/>
              <a:t> 9 </a:t>
            </a:r>
          </a:p>
        </p:txBody>
      </p:sp>
      <p:sp>
        <p:nvSpPr>
          <p:cNvPr id="7" name="AutoShape 6" descr="A generic square placeholder image with rounded corners in a figure.">
            <a:extLst>
              <a:ext uri="{FF2B5EF4-FFF2-40B4-BE49-F238E27FC236}">
                <a16:creationId xmlns:a16="http://schemas.microsoft.com/office/drawing/2014/main" id="{1BF99B61-474E-0D57-D392-E3CD7872DEE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a:extLst>
              <a:ext uri="{FF2B5EF4-FFF2-40B4-BE49-F238E27FC236}">
                <a16:creationId xmlns:a16="http://schemas.microsoft.com/office/drawing/2014/main" id="{C057BEE6-D35F-A78B-42A1-4552C3782CCA}"/>
              </a:ext>
            </a:extLst>
          </p:cNvPr>
          <p:cNvPicPr>
            <a:picLocks noChangeAspect="1"/>
          </p:cNvPicPr>
          <p:nvPr/>
        </p:nvPicPr>
        <p:blipFill>
          <a:blip r:embed="rId3"/>
          <a:stretch>
            <a:fillRect/>
          </a:stretch>
        </p:blipFill>
        <p:spPr>
          <a:xfrm>
            <a:off x="1386784" y="124141"/>
            <a:ext cx="3829287" cy="2546476"/>
          </a:xfrm>
          <a:prstGeom prst="rect">
            <a:avLst/>
          </a:prstGeom>
        </p:spPr>
      </p:pic>
      <p:pic>
        <p:nvPicPr>
          <p:cNvPr id="2" name="Picture 1">
            <a:extLst>
              <a:ext uri="{FF2B5EF4-FFF2-40B4-BE49-F238E27FC236}">
                <a16:creationId xmlns:a16="http://schemas.microsoft.com/office/drawing/2014/main" id="{217CEC4A-C161-BDC0-1B4C-0D98FEBED51B}"/>
              </a:ext>
            </a:extLst>
          </p:cNvPr>
          <p:cNvPicPr>
            <a:picLocks noChangeAspect="1"/>
          </p:cNvPicPr>
          <p:nvPr/>
        </p:nvPicPr>
        <p:blipFill>
          <a:blip r:embed="rId4"/>
          <a:stretch>
            <a:fillRect/>
          </a:stretch>
        </p:blipFill>
        <p:spPr>
          <a:xfrm>
            <a:off x="10647466" y="124141"/>
            <a:ext cx="1412667" cy="1255704"/>
          </a:xfrm>
          <a:prstGeom prst="rect">
            <a:avLst/>
          </a:prstGeom>
        </p:spPr>
      </p:pic>
      <p:sp>
        <p:nvSpPr>
          <p:cNvPr id="3" name="Rectangle 2">
            <a:extLst>
              <a:ext uri="{FF2B5EF4-FFF2-40B4-BE49-F238E27FC236}">
                <a16:creationId xmlns:a16="http://schemas.microsoft.com/office/drawing/2014/main" id="{ED40499E-E137-9EA4-5F7A-14CAFC0B344C}"/>
              </a:ext>
            </a:extLst>
          </p:cNvPr>
          <p:cNvSpPr/>
          <p:nvPr/>
        </p:nvSpPr>
        <p:spPr>
          <a:xfrm>
            <a:off x="0" y="6766560"/>
            <a:ext cx="12192000" cy="9144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1394929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1706C-E3D5-A9E9-62A3-011C75F7B031}"/>
              </a:ext>
            </a:extLst>
          </p:cNvPr>
          <p:cNvSpPr>
            <a:spLocks noGrp="1"/>
          </p:cNvSpPr>
          <p:nvPr>
            <p:ph type="title"/>
          </p:nvPr>
        </p:nvSpPr>
        <p:spPr>
          <a:xfrm>
            <a:off x="389626" y="145553"/>
            <a:ext cx="10515600" cy="1325563"/>
          </a:xfrm>
        </p:spPr>
        <p:txBody>
          <a:bodyPr>
            <a:normAutofit fontScale="90000"/>
          </a:bodyPr>
          <a:lstStyle/>
          <a:p>
            <a:r>
              <a:rPr lang="en-US" sz="5400" b="1" dirty="0">
                <a:latin typeface="Corbel" panose="020B0503020204020204" pitchFamily="34" charset="0"/>
              </a:rPr>
              <a:t>E</a:t>
            </a:r>
            <a:r>
              <a:rPr lang="en-US" sz="4400" b="1" dirty="0">
                <a:solidFill>
                  <a:srgbClr val="9E0605"/>
                </a:solidFill>
                <a:latin typeface="Corbel" panose="020B0503020204020204" pitchFamily="34" charset="0"/>
              </a:rPr>
              <a:t>njoy designing</a:t>
            </a:r>
            <a:br>
              <a:rPr lang="en-US" sz="4400" b="1" dirty="0">
                <a:solidFill>
                  <a:srgbClr val="9E0605"/>
                </a:solidFill>
                <a:latin typeface="Corbel" panose="020B0503020204020204" pitchFamily="34" charset="0"/>
              </a:rPr>
            </a:br>
            <a:endParaRPr lang="en-US" dirty="0"/>
          </a:p>
        </p:txBody>
      </p:sp>
      <p:pic>
        <p:nvPicPr>
          <p:cNvPr id="7169" name="Picture 1" descr="page3image3587591072">
            <a:extLst>
              <a:ext uri="{FF2B5EF4-FFF2-40B4-BE49-F238E27FC236}">
                <a16:creationId xmlns:a16="http://schemas.microsoft.com/office/drawing/2014/main" id="{17501B9D-34DF-D510-ADF7-7F36FA557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90" y="1111175"/>
            <a:ext cx="3744686" cy="2496457"/>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a:extLst>
              <a:ext uri="{FF2B5EF4-FFF2-40B4-BE49-F238E27FC236}">
                <a16:creationId xmlns:a16="http://schemas.microsoft.com/office/drawing/2014/main" id="{569E7BF8-4AF2-D12F-0B14-98764CC49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2959" y="502818"/>
            <a:ext cx="5706724" cy="2926182"/>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Vertical gardening pallet">
            <a:extLst>
              <a:ext uri="{FF2B5EF4-FFF2-40B4-BE49-F238E27FC236}">
                <a16:creationId xmlns:a16="http://schemas.microsoft.com/office/drawing/2014/main" id="{53135BDE-70B5-418B-896F-DDBAA616C7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9488" y="3786265"/>
            <a:ext cx="4177450" cy="2784966"/>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Your Ultimate Guide to Square Foot Gardening | Gardener's Path">
            <a:extLst>
              <a:ext uri="{FF2B5EF4-FFF2-40B4-BE49-F238E27FC236}">
                <a16:creationId xmlns:a16="http://schemas.microsoft.com/office/drawing/2014/main" id="{F541A8B6-FD94-A3E7-7ACB-D2F1D25ABF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6108" y="3786265"/>
            <a:ext cx="4177449" cy="2784966"/>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9" descr="How to Use Olla Irrigation to Water Efficiently">
            <a:extLst>
              <a:ext uri="{FF2B5EF4-FFF2-40B4-BE49-F238E27FC236}">
                <a16:creationId xmlns:a16="http://schemas.microsoft.com/office/drawing/2014/main" id="{9439726E-E699-670F-6F31-2DA41CC0B5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490" y="3996610"/>
            <a:ext cx="18415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175CAD2-4768-93D7-A758-FA37A87D397E}"/>
              </a:ext>
            </a:extLst>
          </p:cNvPr>
          <p:cNvPicPr>
            <a:picLocks noChangeAspect="1"/>
          </p:cNvPicPr>
          <p:nvPr/>
        </p:nvPicPr>
        <p:blipFill>
          <a:blip r:embed="rId8">
            <a:alphaModFix amt="70000"/>
          </a:blip>
          <a:stretch>
            <a:fillRect/>
          </a:stretch>
        </p:blipFill>
        <p:spPr>
          <a:xfrm>
            <a:off x="11319634" y="136186"/>
            <a:ext cx="729696" cy="729696"/>
          </a:xfrm>
          <a:prstGeom prst="rect">
            <a:avLst/>
          </a:prstGeom>
        </p:spPr>
      </p:pic>
      <p:sp>
        <p:nvSpPr>
          <p:cNvPr id="4" name="Rectangle 3">
            <a:extLst>
              <a:ext uri="{FF2B5EF4-FFF2-40B4-BE49-F238E27FC236}">
                <a16:creationId xmlns:a16="http://schemas.microsoft.com/office/drawing/2014/main" id="{4CC9972D-7065-7680-3EB3-973A6E35F25B}"/>
              </a:ext>
            </a:extLst>
          </p:cNvPr>
          <p:cNvSpPr/>
          <p:nvPr/>
        </p:nvSpPr>
        <p:spPr>
          <a:xfrm>
            <a:off x="0" y="6766560"/>
            <a:ext cx="12192000" cy="91440"/>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5" name="Picture 4">
            <a:extLst>
              <a:ext uri="{FF2B5EF4-FFF2-40B4-BE49-F238E27FC236}">
                <a16:creationId xmlns:a16="http://schemas.microsoft.com/office/drawing/2014/main" id="{CB6F3A95-1F94-2024-29F7-D826131745AE}"/>
              </a:ext>
            </a:extLst>
          </p:cNvPr>
          <p:cNvPicPr>
            <a:picLocks noChangeAspect="1"/>
          </p:cNvPicPr>
          <p:nvPr/>
        </p:nvPicPr>
        <p:blipFill>
          <a:blip r:embed="rId10"/>
          <a:stretch>
            <a:fillRect/>
          </a:stretch>
        </p:blipFill>
        <p:spPr>
          <a:xfrm>
            <a:off x="10647466" y="124141"/>
            <a:ext cx="1412667" cy="1255704"/>
          </a:xfrm>
          <a:prstGeom prst="rect">
            <a:avLst/>
          </a:prstGeom>
        </p:spPr>
      </p:pic>
    </p:spTree>
    <p:extLst>
      <p:ext uri="{BB962C8B-B14F-4D97-AF65-F5344CB8AC3E}">
        <p14:creationId xmlns:p14="http://schemas.microsoft.com/office/powerpoint/2010/main" val="3549681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80398-FED4-907A-002F-C9E29F8601B0}"/>
              </a:ext>
            </a:extLst>
          </p:cNvPr>
          <p:cNvSpPr>
            <a:spLocks noGrp="1"/>
          </p:cNvSpPr>
          <p:nvPr>
            <p:ph type="title"/>
          </p:nvPr>
        </p:nvSpPr>
        <p:spPr/>
        <p:txBody>
          <a:bodyPr/>
          <a:lstStyle/>
          <a:p>
            <a:r>
              <a:rPr lang="en-US" sz="5400" b="1" dirty="0">
                <a:latin typeface="Corbel" panose="020B0503020204020204" pitchFamily="34" charset="0"/>
              </a:rPr>
              <a:t>E</a:t>
            </a:r>
            <a:r>
              <a:rPr lang="en-US" sz="4400" b="1" dirty="0">
                <a:solidFill>
                  <a:srgbClr val="9E0605"/>
                </a:solidFill>
                <a:latin typeface="Corbel" panose="020B0503020204020204" pitchFamily="34" charset="0"/>
              </a:rPr>
              <a:t>njoy planting for biodiversity</a:t>
            </a:r>
            <a:endParaRPr lang="en-US" dirty="0"/>
          </a:p>
        </p:txBody>
      </p:sp>
      <p:sp>
        <p:nvSpPr>
          <p:cNvPr id="6" name="Text Placeholder 5">
            <a:extLst>
              <a:ext uri="{FF2B5EF4-FFF2-40B4-BE49-F238E27FC236}">
                <a16:creationId xmlns:a16="http://schemas.microsoft.com/office/drawing/2014/main" id="{53BE2B1E-2682-7DC7-1A46-47022A537D13}"/>
              </a:ext>
            </a:extLst>
          </p:cNvPr>
          <p:cNvSpPr>
            <a:spLocks noGrp="1"/>
          </p:cNvSpPr>
          <p:nvPr>
            <p:ph type="body" idx="1"/>
          </p:nvPr>
        </p:nvSpPr>
        <p:spPr/>
        <p:txBody>
          <a:bodyPr>
            <a:normAutofit/>
          </a:bodyPr>
          <a:lstStyle/>
          <a:p>
            <a:r>
              <a:rPr lang="en-US" sz="2800" dirty="0"/>
              <a:t>Cool Season Crops</a:t>
            </a:r>
          </a:p>
        </p:txBody>
      </p:sp>
      <p:sp>
        <p:nvSpPr>
          <p:cNvPr id="7" name="Content Placeholder 6">
            <a:extLst>
              <a:ext uri="{FF2B5EF4-FFF2-40B4-BE49-F238E27FC236}">
                <a16:creationId xmlns:a16="http://schemas.microsoft.com/office/drawing/2014/main" id="{777CDE3F-C454-EC53-B22A-EF3966F57F1E}"/>
              </a:ext>
            </a:extLst>
          </p:cNvPr>
          <p:cNvSpPr>
            <a:spLocks noGrp="1"/>
          </p:cNvSpPr>
          <p:nvPr>
            <p:ph sz="half" idx="2"/>
          </p:nvPr>
        </p:nvSpPr>
        <p:spPr/>
        <p:txBody>
          <a:bodyPr>
            <a:noAutofit/>
          </a:bodyPr>
          <a:lstStyle/>
          <a:p>
            <a:r>
              <a:rPr lang="en-US" sz="2000" b="0" i="0" u="none" strike="noStrike" dirty="0">
                <a:solidFill>
                  <a:srgbClr val="484848"/>
                </a:solidFill>
                <a:effectLst/>
                <a:latin typeface="Source Sans Pro" panose="020B0503030403020204" pitchFamily="34" charset="0"/>
              </a:rPr>
              <a:t>Includes: </a:t>
            </a:r>
          </a:p>
          <a:p>
            <a:pPr lvl="1"/>
            <a:r>
              <a:rPr lang="en-US" sz="1600" b="0" i="0" u="none" strike="noStrike" dirty="0">
                <a:solidFill>
                  <a:srgbClr val="484848"/>
                </a:solidFill>
                <a:effectLst/>
                <a:latin typeface="Source Sans Pro" panose="020B0503030403020204" pitchFamily="34" charset="0"/>
              </a:rPr>
              <a:t>leafy greens (such as lettuce, spinach, mustards, chard, kale), </a:t>
            </a:r>
          </a:p>
          <a:p>
            <a:pPr lvl="1"/>
            <a:r>
              <a:rPr lang="en-US" sz="1600" b="0" i="0" u="none" strike="noStrike" dirty="0">
                <a:solidFill>
                  <a:srgbClr val="484848"/>
                </a:solidFill>
                <a:effectLst/>
                <a:latin typeface="Source Sans Pro" panose="020B0503030403020204" pitchFamily="34" charset="0"/>
              </a:rPr>
              <a:t>peas, </a:t>
            </a:r>
          </a:p>
          <a:p>
            <a:pPr lvl="1"/>
            <a:r>
              <a:rPr lang="en-US" sz="1600" b="0" i="0" u="none" strike="noStrike" dirty="0">
                <a:solidFill>
                  <a:srgbClr val="484848"/>
                </a:solidFill>
                <a:effectLst/>
                <a:latin typeface="Source Sans Pro" panose="020B0503030403020204" pitchFamily="34" charset="0"/>
              </a:rPr>
              <a:t>cilantro and </a:t>
            </a:r>
          </a:p>
          <a:p>
            <a:pPr lvl="1"/>
            <a:r>
              <a:rPr lang="en-US" sz="1600" b="0" i="0" u="none" strike="noStrike" dirty="0">
                <a:solidFill>
                  <a:srgbClr val="484848"/>
                </a:solidFill>
                <a:effectLst/>
                <a:latin typeface="Source Sans Pro" panose="020B0503030403020204" pitchFamily="34" charset="0"/>
              </a:rPr>
              <a:t>many roots (such as beets, carrots, radishes)</a:t>
            </a:r>
          </a:p>
          <a:p>
            <a:pPr algn="l">
              <a:buFont typeface="Arial" panose="020B0604020202020204" pitchFamily="34" charset="0"/>
              <a:buChar char="•"/>
            </a:pPr>
            <a:r>
              <a:rPr lang="en-US" sz="2000" b="0" i="0" u="none" strike="noStrike" dirty="0">
                <a:solidFill>
                  <a:srgbClr val="484848"/>
                </a:solidFill>
                <a:effectLst/>
                <a:latin typeface="Source Sans Pro" panose="020B0503030403020204" pitchFamily="34" charset="0"/>
              </a:rPr>
              <a:t>Grow best when temperatures are  40-60°F</a:t>
            </a:r>
          </a:p>
          <a:p>
            <a:pPr lvl="1"/>
            <a:r>
              <a:rPr lang="en-US" sz="2000" b="0" i="0" u="none" strike="noStrike" dirty="0">
                <a:solidFill>
                  <a:srgbClr val="484848"/>
                </a:solidFill>
                <a:effectLst/>
                <a:latin typeface="Source Sans Pro" panose="020B0503030403020204" pitchFamily="34" charset="0"/>
              </a:rPr>
              <a:t>May have a spring &amp; fall cool season crop</a:t>
            </a:r>
          </a:p>
          <a:p>
            <a:pPr algn="l">
              <a:buFont typeface="Arial" panose="020B0604020202020204" pitchFamily="34" charset="0"/>
              <a:buChar char="•"/>
            </a:pPr>
            <a:r>
              <a:rPr lang="en-US" sz="2000" b="0" i="0" u="none" strike="noStrike" dirty="0">
                <a:solidFill>
                  <a:srgbClr val="484848"/>
                </a:solidFill>
                <a:effectLst/>
                <a:latin typeface="Source Sans Pro" panose="020B0503030403020204" pitchFamily="34" charset="0"/>
              </a:rPr>
              <a:t>Some can also grow when temperatures are warmer (especially heat-tolerant varieties), or if you have shade areas in your garden</a:t>
            </a:r>
            <a:endParaRPr lang="en-US" sz="2000" dirty="0"/>
          </a:p>
        </p:txBody>
      </p:sp>
      <p:sp>
        <p:nvSpPr>
          <p:cNvPr id="8" name="Text Placeholder 7">
            <a:extLst>
              <a:ext uri="{FF2B5EF4-FFF2-40B4-BE49-F238E27FC236}">
                <a16:creationId xmlns:a16="http://schemas.microsoft.com/office/drawing/2014/main" id="{3775954C-0F2E-AB8D-9038-B99EB5EA35A9}"/>
              </a:ext>
            </a:extLst>
          </p:cNvPr>
          <p:cNvSpPr>
            <a:spLocks noGrp="1"/>
          </p:cNvSpPr>
          <p:nvPr>
            <p:ph type="body" sz="quarter" idx="3"/>
          </p:nvPr>
        </p:nvSpPr>
        <p:spPr/>
        <p:txBody>
          <a:bodyPr>
            <a:normAutofit/>
          </a:bodyPr>
          <a:lstStyle/>
          <a:p>
            <a:r>
              <a:rPr lang="en-US" sz="2800" dirty="0"/>
              <a:t>Warm Season Crops</a:t>
            </a:r>
          </a:p>
        </p:txBody>
      </p:sp>
      <p:sp>
        <p:nvSpPr>
          <p:cNvPr id="9" name="Content Placeholder 8">
            <a:extLst>
              <a:ext uri="{FF2B5EF4-FFF2-40B4-BE49-F238E27FC236}">
                <a16:creationId xmlns:a16="http://schemas.microsoft.com/office/drawing/2014/main" id="{6F8E25FD-8DF5-EB1C-49B0-34A0223F4EA1}"/>
              </a:ext>
            </a:extLst>
          </p:cNvPr>
          <p:cNvSpPr>
            <a:spLocks noGrp="1"/>
          </p:cNvSpPr>
          <p:nvPr>
            <p:ph sz="quarter" idx="4"/>
          </p:nvPr>
        </p:nvSpPr>
        <p:spPr/>
        <p:txBody>
          <a:bodyPr>
            <a:normAutofit fontScale="85000" lnSpcReduction="10000"/>
          </a:bodyPr>
          <a:lstStyle/>
          <a:p>
            <a:r>
              <a:rPr lang="en-US" dirty="0">
                <a:solidFill>
                  <a:srgbClr val="484848"/>
                </a:solidFill>
                <a:latin typeface="Source Sans Pro" panose="020B0503030403020204" pitchFamily="34" charset="0"/>
              </a:rPr>
              <a:t>I</a:t>
            </a:r>
            <a:r>
              <a:rPr lang="en-US" b="0" i="0" u="none" strike="noStrike" dirty="0">
                <a:solidFill>
                  <a:srgbClr val="484848"/>
                </a:solidFill>
                <a:effectLst/>
                <a:latin typeface="Source Sans Pro" panose="020B0503030403020204" pitchFamily="34" charset="0"/>
              </a:rPr>
              <a:t>ncludes fruiting vegetables:  tomatoes, beans, cucumbers, peppers, corn, eggplant and squash.</a:t>
            </a:r>
          </a:p>
          <a:p>
            <a:r>
              <a:rPr lang="en-US" b="0" i="0" u="none" strike="noStrike" dirty="0">
                <a:solidFill>
                  <a:srgbClr val="484848"/>
                </a:solidFill>
                <a:effectLst/>
                <a:latin typeface="Source Sans Pro" panose="020B0503030403020204" pitchFamily="34" charset="0"/>
              </a:rPr>
              <a:t>Grow best when temperatures ar</a:t>
            </a:r>
            <a:r>
              <a:rPr lang="en-US" dirty="0">
                <a:solidFill>
                  <a:srgbClr val="484848"/>
                </a:solidFill>
                <a:latin typeface="Source Sans Pro" panose="020B0503030403020204" pitchFamily="34" charset="0"/>
              </a:rPr>
              <a:t>e </a:t>
            </a:r>
            <a:r>
              <a:rPr lang="en-US" b="0" i="0" u="none" strike="noStrike" dirty="0">
                <a:solidFill>
                  <a:srgbClr val="484848"/>
                </a:solidFill>
                <a:effectLst/>
                <a:latin typeface="Source Sans Pro" panose="020B0503030403020204" pitchFamily="34" charset="0"/>
              </a:rPr>
              <a:t>60°F  or higher,.</a:t>
            </a:r>
          </a:p>
          <a:p>
            <a:pPr algn="l">
              <a:buFont typeface="Arial" panose="020B0604020202020204" pitchFamily="34" charset="0"/>
              <a:buChar char="•"/>
            </a:pPr>
            <a:r>
              <a:rPr lang="en-US" dirty="0">
                <a:solidFill>
                  <a:srgbClr val="484848"/>
                </a:solidFill>
                <a:latin typeface="Source Sans Pro" panose="020B0503030403020204" pitchFamily="34" charset="0"/>
              </a:rPr>
              <a:t>Timing is critical</a:t>
            </a:r>
          </a:p>
          <a:p>
            <a:pPr lvl="1"/>
            <a:r>
              <a:rPr lang="en-US" dirty="0">
                <a:solidFill>
                  <a:srgbClr val="484848"/>
                </a:solidFill>
                <a:latin typeface="Source Sans Pro" panose="020B0503030403020204" pitchFamily="34" charset="0"/>
              </a:rPr>
              <a:t>T</a:t>
            </a:r>
            <a:r>
              <a:rPr lang="en-US" b="0" i="0" u="none" strike="noStrike" dirty="0">
                <a:solidFill>
                  <a:srgbClr val="484848"/>
                </a:solidFill>
                <a:effectLst/>
                <a:latin typeface="Source Sans Pro" panose="020B0503030403020204" pitchFamily="34" charset="0"/>
              </a:rPr>
              <a:t>oo early: shock or failure to thrive, </a:t>
            </a:r>
          </a:p>
          <a:p>
            <a:pPr lvl="1"/>
            <a:r>
              <a:rPr lang="en-US" dirty="0">
                <a:solidFill>
                  <a:srgbClr val="484848"/>
                </a:solidFill>
                <a:latin typeface="Source Sans Pro" panose="020B0503030403020204" pitchFamily="34" charset="0"/>
              </a:rPr>
              <a:t>T</a:t>
            </a:r>
            <a:r>
              <a:rPr lang="en-US" b="0" i="0" u="none" strike="noStrike" dirty="0">
                <a:solidFill>
                  <a:srgbClr val="484848"/>
                </a:solidFill>
                <a:effectLst/>
                <a:latin typeface="Source Sans Pro" panose="020B0503030403020204" pitchFamily="34" charset="0"/>
              </a:rPr>
              <a:t>oo late: not have enough time to fully mature. </a:t>
            </a:r>
          </a:p>
          <a:p>
            <a:pPr algn="l">
              <a:buFont typeface="Arial" panose="020B0604020202020204" pitchFamily="34" charset="0"/>
              <a:buChar char="•"/>
            </a:pPr>
            <a:r>
              <a:rPr lang="en-US" b="0" i="0" u="none" strike="noStrike" dirty="0">
                <a:solidFill>
                  <a:srgbClr val="484848"/>
                </a:solidFill>
                <a:effectLst/>
                <a:latin typeface="Source Sans Pro" panose="020B0503030403020204" pitchFamily="34" charset="0"/>
              </a:rPr>
              <a:t>Are typically planted out in the garden in May and June.</a:t>
            </a:r>
          </a:p>
          <a:p>
            <a:endParaRPr lang="en-US" dirty="0"/>
          </a:p>
        </p:txBody>
      </p:sp>
      <p:sp>
        <p:nvSpPr>
          <p:cNvPr id="11" name="TextBox 10">
            <a:extLst>
              <a:ext uri="{FF2B5EF4-FFF2-40B4-BE49-F238E27FC236}">
                <a16:creationId xmlns:a16="http://schemas.microsoft.com/office/drawing/2014/main" id="{C692E4CF-21E3-9C48-8773-9E023E7F3F17}"/>
              </a:ext>
            </a:extLst>
          </p:cNvPr>
          <p:cNvSpPr txBox="1"/>
          <p:nvPr/>
        </p:nvSpPr>
        <p:spPr>
          <a:xfrm>
            <a:off x="3597442" y="6308209"/>
            <a:ext cx="1844287" cy="369332"/>
          </a:xfrm>
          <a:prstGeom prst="rect">
            <a:avLst/>
          </a:prstGeom>
          <a:noFill/>
        </p:spPr>
        <p:txBody>
          <a:bodyPr wrap="none" rtlCol="0">
            <a:spAutoFit/>
          </a:bodyPr>
          <a:lstStyle/>
          <a:p>
            <a:r>
              <a:rPr lang="en-US" dirty="0">
                <a:hlinkClick r:id="rId3"/>
              </a:rPr>
              <a:t>From Seattle Tilth</a:t>
            </a:r>
            <a:endParaRPr lang="en-US" dirty="0"/>
          </a:p>
        </p:txBody>
      </p:sp>
      <p:pic>
        <p:nvPicPr>
          <p:cNvPr id="4" name="Picture 3">
            <a:extLst>
              <a:ext uri="{FF2B5EF4-FFF2-40B4-BE49-F238E27FC236}">
                <a16:creationId xmlns:a16="http://schemas.microsoft.com/office/drawing/2014/main" id="{85233AFE-249B-9AA5-3DD3-4D80881763D9}"/>
              </a:ext>
            </a:extLst>
          </p:cNvPr>
          <p:cNvPicPr>
            <a:picLocks noChangeAspect="1"/>
          </p:cNvPicPr>
          <p:nvPr/>
        </p:nvPicPr>
        <p:blipFill>
          <a:blip r:embed="rId4"/>
          <a:stretch>
            <a:fillRect/>
          </a:stretch>
        </p:blipFill>
        <p:spPr>
          <a:xfrm>
            <a:off x="10647466" y="124141"/>
            <a:ext cx="1412667" cy="1255704"/>
          </a:xfrm>
          <a:prstGeom prst="rect">
            <a:avLst/>
          </a:prstGeom>
        </p:spPr>
      </p:pic>
      <p:sp>
        <p:nvSpPr>
          <p:cNvPr id="5" name="Rectangle 4">
            <a:extLst>
              <a:ext uri="{FF2B5EF4-FFF2-40B4-BE49-F238E27FC236}">
                <a16:creationId xmlns:a16="http://schemas.microsoft.com/office/drawing/2014/main" id="{D6B43908-ADFE-E036-456E-070CA753556E}"/>
              </a:ext>
            </a:extLst>
          </p:cNvPr>
          <p:cNvSpPr/>
          <p:nvPr/>
        </p:nvSpPr>
        <p:spPr>
          <a:xfrm>
            <a:off x="0" y="6766560"/>
            <a:ext cx="12192000" cy="9144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1026" name="Picture 2">
            <a:extLst>
              <a:ext uri="{FF2B5EF4-FFF2-40B4-BE49-F238E27FC236}">
                <a16:creationId xmlns:a16="http://schemas.microsoft.com/office/drawing/2014/main" id="{0F054C93-1B7C-98BF-D0CF-793C6AF243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2911" y="105686"/>
            <a:ext cx="1973193" cy="1973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892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A3DB-6767-C355-9E75-79AE2FD812F8}"/>
              </a:ext>
            </a:extLst>
          </p:cNvPr>
          <p:cNvSpPr>
            <a:spLocks noGrp="1"/>
          </p:cNvSpPr>
          <p:nvPr>
            <p:ph type="title"/>
          </p:nvPr>
        </p:nvSpPr>
        <p:spPr/>
        <p:txBody>
          <a:bodyPr/>
          <a:lstStyle/>
          <a:p>
            <a:r>
              <a:rPr lang="en-US" sz="5400" b="1" dirty="0">
                <a:latin typeface="Corbel" panose="020B0503020204020204" pitchFamily="34" charset="0"/>
              </a:rPr>
              <a:t>E</a:t>
            </a:r>
            <a:r>
              <a:rPr lang="en-US" sz="4400" b="1" dirty="0">
                <a:solidFill>
                  <a:srgbClr val="9E0605"/>
                </a:solidFill>
                <a:latin typeface="Corbel" panose="020B0503020204020204" pitchFamily="34" charset="0"/>
              </a:rPr>
              <a:t>njoy planting for biodiversity</a:t>
            </a:r>
            <a:endParaRPr lang="en-US" dirty="0"/>
          </a:p>
        </p:txBody>
      </p:sp>
      <p:sp>
        <p:nvSpPr>
          <p:cNvPr id="3" name="Content Placeholder 2">
            <a:extLst>
              <a:ext uri="{FF2B5EF4-FFF2-40B4-BE49-F238E27FC236}">
                <a16:creationId xmlns:a16="http://schemas.microsoft.com/office/drawing/2014/main" id="{70D19593-FFB4-E417-B9F2-D5F65711C39F}"/>
              </a:ext>
            </a:extLst>
          </p:cNvPr>
          <p:cNvSpPr>
            <a:spLocks noGrp="1"/>
          </p:cNvSpPr>
          <p:nvPr>
            <p:ph idx="1"/>
          </p:nvPr>
        </p:nvSpPr>
        <p:spPr>
          <a:xfrm>
            <a:off x="838200" y="1825625"/>
            <a:ext cx="10515600" cy="4667250"/>
          </a:xfrm>
        </p:spPr>
        <p:txBody>
          <a:bodyPr>
            <a:normAutofit fontScale="92500" lnSpcReduction="10000"/>
          </a:bodyPr>
          <a:lstStyle/>
          <a:p>
            <a:r>
              <a:rPr lang="en-US" dirty="0"/>
              <a:t>Experiment with what you can grow year round</a:t>
            </a:r>
          </a:p>
          <a:p>
            <a:pPr lvl="1"/>
            <a:r>
              <a:rPr lang="en-US" dirty="0"/>
              <a:t>Use cold frames, greenhouses, hoop houses, row covers, </a:t>
            </a:r>
          </a:p>
          <a:p>
            <a:r>
              <a:rPr lang="en-US" dirty="0"/>
              <a:t>Consider establishing perennial vegetables </a:t>
            </a:r>
          </a:p>
          <a:p>
            <a:pPr lvl="1"/>
            <a:r>
              <a:rPr lang="en-US" dirty="0"/>
              <a:t>Leaves soil undisturbed and established root structures less susceptible to challenging weather (e.g. Rhubarb, Jerusalem Artichokes, Berries)</a:t>
            </a:r>
          </a:p>
          <a:p>
            <a:r>
              <a:rPr lang="en-US" dirty="0"/>
              <a:t>Explore Succession Planting</a:t>
            </a:r>
          </a:p>
          <a:p>
            <a:pPr lvl="1"/>
            <a:r>
              <a:rPr lang="en-US" dirty="0"/>
              <a:t>Seeding a plant over 2-4 consecutive weeks, spread out harvest time</a:t>
            </a:r>
          </a:p>
          <a:p>
            <a:pPr lvl="1"/>
            <a:r>
              <a:rPr lang="en-US" dirty="0"/>
              <a:t>Harvest a plant at different stages of maturity (e.g. lettuce, greens, turnips)</a:t>
            </a:r>
          </a:p>
          <a:p>
            <a:r>
              <a:rPr lang="en-US" dirty="0"/>
              <a:t>Explore Companion Planting</a:t>
            </a:r>
          </a:p>
          <a:p>
            <a:pPr lvl="1"/>
            <a:r>
              <a:rPr lang="en-US" dirty="0"/>
              <a:t>increase diversity</a:t>
            </a:r>
          </a:p>
          <a:p>
            <a:pPr lvl="1"/>
            <a:r>
              <a:rPr lang="en-US" dirty="0"/>
              <a:t>Provide nutrient sharing</a:t>
            </a:r>
          </a:p>
          <a:p>
            <a:pPr lvl="1"/>
            <a:r>
              <a:rPr lang="en-US" dirty="0"/>
              <a:t>Protection from pests attacking single crop plantings</a:t>
            </a:r>
          </a:p>
        </p:txBody>
      </p:sp>
      <p:sp>
        <p:nvSpPr>
          <p:cNvPr id="5" name="Rectangle 4">
            <a:extLst>
              <a:ext uri="{FF2B5EF4-FFF2-40B4-BE49-F238E27FC236}">
                <a16:creationId xmlns:a16="http://schemas.microsoft.com/office/drawing/2014/main" id="{0422AB56-0FC4-628B-3566-4A37C057FC15}"/>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6" name="Picture 5">
            <a:extLst>
              <a:ext uri="{FF2B5EF4-FFF2-40B4-BE49-F238E27FC236}">
                <a16:creationId xmlns:a16="http://schemas.microsoft.com/office/drawing/2014/main" id="{B34FA705-DF77-CD97-6A4F-1D702DC296AC}"/>
              </a:ext>
            </a:extLst>
          </p:cNvPr>
          <p:cNvPicPr>
            <a:picLocks noChangeAspect="1"/>
          </p:cNvPicPr>
          <p:nvPr/>
        </p:nvPicPr>
        <p:blipFill>
          <a:blip r:embed="rId4"/>
          <a:stretch>
            <a:fillRect/>
          </a:stretch>
        </p:blipFill>
        <p:spPr>
          <a:xfrm>
            <a:off x="10647466" y="124141"/>
            <a:ext cx="1412667" cy="1255704"/>
          </a:xfrm>
          <a:prstGeom prst="rect">
            <a:avLst/>
          </a:prstGeom>
        </p:spPr>
      </p:pic>
    </p:spTree>
    <p:extLst>
      <p:ext uri="{BB962C8B-B14F-4D97-AF65-F5344CB8AC3E}">
        <p14:creationId xmlns:p14="http://schemas.microsoft.com/office/powerpoint/2010/main" val="2785679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88AB1-F3DA-F167-1DC3-D5763C517D3C}"/>
              </a:ext>
            </a:extLst>
          </p:cNvPr>
          <p:cNvSpPr>
            <a:spLocks noGrp="1"/>
          </p:cNvSpPr>
          <p:nvPr>
            <p:ph type="title"/>
          </p:nvPr>
        </p:nvSpPr>
        <p:spPr/>
        <p:txBody>
          <a:bodyPr/>
          <a:lstStyle/>
          <a:p>
            <a:r>
              <a:rPr lang="en-US" sz="5400" b="1" dirty="0">
                <a:latin typeface="Corbel" panose="020B0503020204020204" pitchFamily="34" charset="0"/>
              </a:rPr>
              <a:t>E</a:t>
            </a:r>
            <a:r>
              <a:rPr lang="en-US" sz="4400" b="1" dirty="0">
                <a:solidFill>
                  <a:srgbClr val="9E0605"/>
                </a:solidFill>
                <a:latin typeface="Corbel" panose="020B0503020204020204" pitchFamily="34" charset="0"/>
              </a:rPr>
              <a:t>njoy harvesting</a:t>
            </a:r>
            <a:endParaRPr lang="en-US" dirty="0"/>
          </a:p>
        </p:txBody>
      </p:sp>
      <p:sp>
        <p:nvSpPr>
          <p:cNvPr id="3" name="Content Placeholder 2">
            <a:extLst>
              <a:ext uri="{FF2B5EF4-FFF2-40B4-BE49-F238E27FC236}">
                <a16:creationId xmlns:a16="http://schemas.microsoft.com/office/drawing/2014/main" id="{F11207B1-83C7-0B47-E6FD-7028D9C21A8B}"/>
              </a:ext>
            </a:extLst>
          </p:cNvPr>
          <p:cNvSpPr>
            <a:spLocks noGrp="1"/>
          </p:cNvSpPr>
          <p:nvPr>
            <p:ph idx="1"/>
          </p:nvPr>
        </p:nvSpPr>
        <p:spPr>
          <a:xfrm>
            <a:off x="358042" y="2066723"/>
            <a:ext cx="6018480" cy="4363164"/>
          </a:xfrm>
        </p:spPr>
        <p:txBody>
          <a:bodyPr>
            <a:normAutofit lnSpcReduction="10000"/>
          </a:bodyPr>
          <a:lstStyle/>
          <a:p>
            <a:r>
              <a:rPr lang="en-US" dirty="0"/>
              <a:t>Take daily strolls to sample your bounty</a:t>
            </a:r>
          </a:p>
          <a:p>
            <a:r>
              <a:rPr lang="en-US" dirty="0"/>
              <a:t>Learn the signs for harvest time</a:t>
            </a:r>
          </a:p>
          <a:p>
            <a:r>
              <a:rPr lang="en-US" dirty="0"/>
              <a:t>Usually best to harvest in cool part of the day</a:t>
            </a:r>
          </a:p>
          <a:p>
            <a:r>
              <a:rPr lang="en-US" dirty="0"/>
              <a:t>Remember to harvest “hidden crops ”</a:t>
            </a:r>
          </a:p>
          <a:p>
            <a:r>
              <a:rPr lang="en-US" dirty="0"/>
              <a:t>Excess?</a:t>
            </a:r>
          </a:p>
          <a:p>
            <a:pPr lvl="1"/>
            <a:r>
              <a:rPr lang="en-US" dirty="0"/>
              <a:t>Share with friends</a:t>
            </a:r>
          </a:p>
          <a:p>
            <a:pPr lvl="1"/>
            <a:r>
              <a:rPr lang="en-US" dirty="0"/>
              <a:t>Preserving: canning, freezing or dehydrating</a:t>
            </a:r>
          </a:p>
          <a:p>
            <a:pPr lvl="1"/>
            <a:r>
              <a:rPr lang="en-US" dirty="0"/>
              <a:t>COMPOST!!! (Replenish your soil)</a:t>
            </a:r>
          </a:p>
        </p:txBody>
      </p:sp>
      <p:pic>
        <p:nvPicPr>
          <p:cNvPr id="2050" name="Picture 2" descr="Garlic plants with yellow leaves on bottom and green leaves on top pulled out">
            <a:extLst>
              <a:ext uri="{FF2B5EF4-FFF2-40B4-BE49-F238E27FC236}">
                <a16:creationId xmlns:a16="http://schemas.microsoft.com/office/drawing/2014/main" id="{8DF51C11-DAA7-D36D-2729-28F228DB20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8839" y="4167424"/>
            <a:ext cx="2961877" cy="197458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reshly harvested baby garlic in a basket">
            <a:extLst>
              <a:ext uri="{FF2B5EF4-FFF2-40B4-BE49-F238E27FC236}">
                <a16:creationId xmlns:a16="http://schemas.microsoft.com/office/drawing/2014/main" id="{BC5FA9E1-3F53-0280-BDCB-7B37ADD146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89672" y="365125"/>
            <a:ext cx="1683948" cy="22445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 curly garlic scape growing above a garlic plant">
            <a:extLst>
              <a:ext uri="{FF2B5EF4-FFF2-40B4-BE49-F238E27FC236}">
                <a16:creationId xmlns:a16="http://schemas.microsoft.com/office/drawing/2014/main" id="{010FA138-93A7-FD4A-F05B-3B87CFDF25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0484" y="1910751"/>
            <a:ext cx="3053973" cy="20366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BF3A826-1077-09EF-8816-BE664ABF52E6}"/>
              </a:ext>
            </a:extLst>
          </p:cNvPr>
          <p:cNvPicPr>
            <a:picLocks noChangeAspect="1"/>
          </p:cNvPicPr>
          <p:nvPr/>
        </p:nvPicPr>
        <p:blipFill>
          <a:blip r:embed="rId5"/>
          <a:stretch>
            <a:fillRect/>
          </a:stretch>
        </p:blipFill>
        <p:spPr>
          <a:xfrm>
            <a:off x="10647466" y="124141"/>
            <a:ext cx="1412667" cy="1255704"/>
          </a:xfrm>
          <a:prstGeom prst="rect">
            <a:avLst/>
          </a:prstGeom>
        </p:spPr>
      </p:pic>
      <p:sp>
        <p:nvSpPr>
          <p:cNvPr id="6" name="Rectangle 5">
            <a:extLst>
              <a:ext uri="{FF2B5EF4-FFF2-40B4-BE49-F238E27FC236}">
                <a16:creationId xmlns:a16="http://schemas.microsoft.com/office/drawing/2014/main" id="{E36CDCED-1B1A-5034-AF3A-386071E75505}"/>
              </a:ext>
            </a:extLst>
          </p:cNvPr>
          <p:cNvSpPr/>
          <p:nvPr/>
        </p:nvSpPr>
        <p:spPr>
          <a:xfrm>
            <a:off x="0" y="6766560"/>
            <a:ext cx="12192000" cy="9144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4293648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7FDA47-8FB5-A90F-6ECB-00AF7DDEDB86}"/>
              </a:ext>
            </a:extLst>
          </p:cNvPr>
          <p:cNvPicPr>
            <a:picLocks noChangeAspect="1"/>
          </p:cNvPicPr>
          <p:nvPr/>
        </p:nvPicPr>
        <p:blipFill>
          <a:blip r:embed="rId3"/>
          <a:stretch>
            <a:fillRect/>
          </a:stretch>
        </p:blipFill>
        <p:spPr>
          <a:xfrm>
            <a:off x="8509000" y="1574800"/>
            <a:ext cx="3683000" cy="3708400"/>
          </a:xfrm>
          <a:prstGeom prst="rect">
            <a:avLst/>
          </a:prstGeom>
        </p:spPr>
      </p:pic>
      <p:pic>
        <p:nvPicPr>
          <p:cNvPr id="7" name="Picture 6">
            <a:extLst>
              <a:ext uri="{FF2B5EF4-FFF2-40B4-BE49-F238E27FC236}">
                <a16:creationId xmlns:a16="http://schemas.microsoft.com/office/drawing/2014/main" id="{681D2B13-5D72-0D14-C495-96067D562AAF}"/>
              </a:ext>
            </a:extLst>
          </p:cNvPr>
          <p:cNvPicPr>
            <a:picLocks noChangeAspect="1"/>
          </p:cNvPicPr>
          <p:nvPr/>
        </p:nvPicPr>
        <p:blipFill>
          <a:blip r:embed="rId4"/>
          <a:stretch>
            <a:fillRect/>
          </a:stretch>
        </p:blipFill>
        <p:spPr>
          <a:xfrm>
            <a:off x="682048" y="884688"/>
            <a:ext cx="7349946" cy="5381493"/>
          </a:xfrm>
          <a:prstGeom prst="rect">
            <a:avLst/>
          </a:prstGeom>
        </p:spPr>
      </p:pic>
      <p:sp>
        <p:nvSpPr>
          <p:cNvPr id="10" name="Title 9">
            <a:extLst>
              <a:ext uri="{FF2B5EF4-FFF2-40B4-BE49-F238E27FC236}">
                <a16:creationId xmlns:a16="http://schemas.microsoft.com/office/drawing/2014/main" id="{4159A282-8D40-FAD5-7BFF-071E2C48DDED}"/>
              </a:ext>
            </a:extLst>
          </p:cNvPr>
          <p:cNvSpPr>
            <a:spLocks noGrp="1"/>
          </p:cNvSpPr>
          <p:nvPr>
            <p:ph type="title"/>
          </p:nvPr>
        </p:nvSpPr>
        <p:spPr>
          <a:xfrm>
            <a:off x="838200" y="-207747"/>
            <a:ext cx="10515600" cy="1325563"/>
          </a:xfrm>
        </p:spPr>
        <p:txBody>
          <a:bodyPr/>
          <a:lstStyle/>
          <a:p>
            <a:r>
              <a:rPr lang="en-US" dirty="0"/>
              <a:t>Resources from your Master Gardeners</a:t>
            </a:r>
          </a:p>
        </p:txBody>
      </p:sp>
      <p:pic>
        <p:nvPicPr>
          <p:cNvPr id="3" name="Picture 2">
            <a:extLst>
              <a:ext uri="{FF2B5EF4-FFF2-40B4-BE49-F238E27FC236}">
                <a16:creationId xmlns:a16="http://schemas.microsoft.com/office/drawing/2014/main" id="{0EE326D2-D0F6-3A9F-19D5-398979945B39}"/>
              </a:ext>
            </a:extLst>
          </p:cNvPr>
          <p:cNvPicPr>
            <a:picLocks noChangeAspect="1"/>
          </p:cNvPicPr>
          <p:nvPr/>
        </p:nvPicPr>
        <p:blipFill>
          <a:blip r:embed="rId5"/>
          <a:stretch>
            <a:fillRect/>
          </a:stretch>
        </p:blipFill>
        <p:spPr>
          <a:xfrm>
            <a:off x="10647466" y="91440"/>
            <a:ext cx="1412667" cy="1255704"/>
          </a:xfrm>
          <a:prstGeom prst="rect">
            <a:avLst/>
          </a:prstGeom>
        </p:spPr>
      </p:pic>
      <p:sp>
        <p:nvSpPr>
          <p:cNvPr id="4" name="Rectangle 3">
            <a:extLst>
              <a:ext uri="{FF2B5EF4-FFF2-40B4-BE49-F238E27FC236}">
                <a16:creationId xmlns:a16="http://schemas.microsoft.com/office/drawing/2014/main" id="{C9438FB0-0F8F-31CB-07C6-F2ECD3FDA23E}"/>
              </a:ext>
            </a:extLst>
          </p:cNvPr>
          <p:cNvSpPr/>
          <p:nvPr/>
        </p:nvSpPr>
        <p:spPr>
          <a:xfrm>
            <a:off x="0" y="6766560"/>
            <a:ext cx="12192000" cy="9144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spTree>
    <p:extLst>
      <p:ext uri="{BB962C8B-B14F-4D97-AF65-F5344CB8AC3E}">
        <p14:creationId xmlns:p14="http://schemas.microsoft.com/office/powerpoint/2010/main" val="917938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4606-4054-C7F6-6042-77A3D1EA6E80}"/>
              </a:ext>
            </a:extLst>
          </p:cNvPr>
          <p:cNvSpPr>
            <a:spLocks noGrp="1"/>
          </p:cNvSpPr>
          <p:nvPr>
            <p:ph type="title" idx="4294967295"/>
          </p:nvPr>
        </p:nvSpPr>
        <p:spPr>
          <a:xfrm>
            <a:off x="975360" y="291973"/>
            <a:ext cx="10515600" cy="1325563"/>
          </a:xfrm>
        </p:spPr>
        <p:txBody>
          <a:bodyPr/>
          <a:lstStyle/>
          <a:p>
            <a:r>
              <a:rPr lang="en-US" dirty="0"/>
              <a:t>Resources from your Pierce County Library</a:t>
            </a:r>
          </a:p>
        </p:txBody>
      </p:sp>
      <p:pic>
        <p:nvPicPr>
          <p:cNvPr id="3074" name="Picture 2" descr="No Dig: Nurture Your Soil to Grow Better Veg with Less Effort">
            <a:extLst>
              <a:ext uri="{FF2B5EF4-FFF2-40B4-BE49-F238E27FC236}">
                <a16:creationId xmlns:a16="http://schemas.microsoft.com/office/drawing/2014/main" id="{8F73C0D9-5DC7-DBA7-DB01-38520DCA60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16" y="1255203"/>
            <a:ext cx="2504643" cy="371436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ow to Garden the Low Carbon Way: The Steps You Can Take to Help Combat Climate Change">
            <a:extLst>
              <a:ext uri="{FF2B5EF4-FFF2-40B4-BE49-F238E27FC236}">
                <a16:creationId xmlns:a16="http://schemas.microsoft.com/office/drawing/2014/main" id="{86DA965E-65CD-3885-3AEC-EAB8D9FDED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4361" y="2950907"/>
            <a:ext cx="2835713" cy="361512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row More Food: A Vegetable Gardener's Guide to Getting the Biggest Harvest Possible from a Space of Any Size">
            <a:extLst>
              <a:ext uri="{FF2B5EF4-FFF2-40B4-BE49-F238E27FC236}">
                <a16:creationId xmlns:a16="http://schemas.microsoft.com/office/drawing/2014/main" id="{CC0DB314-FD41-3239-A1FB-4AB6853ADD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7640" y="2239772"/>
            <a:ext cx="2682444" cy="343984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3784606E-AE38-6EA2-A987-5A9C21E5F4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1786" y="1617536"/>
            <a:ext cx="2464142" cy="369621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AF36635-84E8-1DE5-EA69-2ED8D5904C9C}"/>
              </a:ext>
            </a:extLst>
          </p:cNvPr>
          <p:cNvSpPr/>
          <p:nvPr/>
        </p:nvSpPr>
        <p:spPr>
          <a:xfrm>
            <a:off x="0" y="6766560"/>
            <a:ext cx="12192000" cy="9144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4" name="Picture 3">
            <a:extLst>
              <a:ext uri="{FF2B5EF4-FFF2-40B4-BE49-F238E27FC236}">
                <a16:creationId xmlns:a16="http://schemas.microsoft.com/office/drawing/2014/main" id="{4D25CC7A-3986-5660-C965-7AE2A6CAEF16}"/>
              </a:ext>
            </a:extLst>
          </p:cNvPr>
          <p:cNvPicPr>
            <a:picLocks noChangeAspect="1"/>
          </p:cNvPicPr>
          <p:nvPr/>
        </p:nvPicPr>
        <p:blipFill>
          <a:blip r:embed="rId8"/>
          <a:stretch>
            <a:fillRect/>
          </a:stretch>
        </p:blipFill>
        <p:spPr>
          <a:xfrm>
            <a:off x="10647466" y="124141"/>
            <a:ext cx="1412667" cy="1255704"/>
          </a:xfrm>
          <a:prstGeom prst="rect">
            <a:avLst/>
          </a:prstGeom>
        </p:spPr>
      </p:pic>
    </p:spTree>
    <p:extLst>
      <p:ext uri="{BB962C8B-B14F-4D97-AF65-F5344CB8AC3E}">
        <p14:creationId xmlns:p14="http://schemas.microsoft.com/office/powerpoint/2010/main" val="2183191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D881-4292-3942-BA86-91F62FAFA2BA}"/>
              </a:ext>
            </a:extLst>
          </p:cNvPr>
          <p:cNvSpPr>
            <a:spLocks noGrp="1"/>
          </p:cNvSpPr>
          <p:nvPr>
            <p:ph type="title"/>
          </p:nvPr>
        </p:nvSpPr>
        <p:spPr/>
        <p:txBody>
          <a:bodyPr lIns="0" rIns="0">
            <a:noAutofit/>
          </a:bodyPr>
          <a:lstStyle/>
          <a:p>
            <a:pPr algn="l"/>
            <a:r>
              <a:rPr lang="en-US" sz="4800" b="1" spc="-150" dirty="0">
                <a:solidFill>
                  <a:schemeClr val="tx1">
                    <a:lumMod val="75000"/>
                    <a:lumOff val="25000"/>
                  </a:schemeClr>
                </a:solidFill>
                <a:latin typeface="Corbel" panose="020B0503020204020204" pitchFamily="34" charset="0"/>
                <a:cs typeface="Calibri" panose="020F0502020204030204" pitchFamily="34" charset="0"/>
              </a:rPr>
              <a:t>Vegetable Gardening with EASE</a:t>
            </a:r>
          </a:p>
        </p:txBody>
      </p:sp>
      <p:sp>
        <p:nvSpPr>
          <p:cNvPr id="3" name="Content Placeholder 2">
            <a:extLst>
              <a:ext uri="{FF2B5EF4-FFF2-40B4-BE49-F238E27FC236}">
                <a16:creationId xmlns:a16="http://schemas.microsoft.com/office/drawing/2014/main" id="{088D2A1C-BC62-58EA-1FF4-00E09B22E07B}"/>
              </a:ext>
            </a:extLst>
          </p:cNvPr>
          <p:cNvSpPr>
            <a:spLocks noGrp="1"/>
          </p:cNvSpPr>
          <p:nvPr>
            <p:ph sz="half" idx="1"/>
          </p:nvPr>
        </p:nvSpPr>
        <p:spPr>
          <a:xfrm>
            <a:off x="838200" y="2120424"/>
            <a:ext cx="5181600" cy="4351338"/>
          </a:xfrm>
        </p:spPr>
        <p:txBody>
          <a:bodyPr>
            <a:normAutofit/>
          </a:bodyPr>
          <a:lstStyle/>
          <a:p>
            <a:pPr algn="l"/>
            <a:r>
              <a:rPr lang="en-US" sz="3600" b="1" dirty="0">
                <a:latin typeface="Corbel" panose="020B0503020204020204" pitchFamily="34" charset="0"/>
              </a:rPr>
              <a:t>E</a:t>
            </a:r>
            <a:r>
              <a:rPr lang="en-US" sz="2800" b="1" dirty="0">
                <a:solidFill>
                  <a:srgbClr val="9E0605"/>
                </a:solidFill>
                <a:latin typeface="Corbel" panose="020B0503020204020204" pitchFamily="34" charset="0"/>
              </a:rPr>
              <a:t>valuate your carbon footprint</a:t>
            </a:r>
            <a:endParaRPr lang="en-US" sz="2800" dirty="0">
              <a:solidFill>
                <a:schemeClr val="bg2">
                  <a:lumMod val="25000"/>
                </a:schemeClr>
              </a:solidFill>
              <a:latin typeface="Corbel" panose="020B0503020204020204" pitchFamily="34" charset="0"/>
            </a:endParaRPr>
          </a:p>
          <a:p>
            <a:pPr algn="l"/>
            <a:r>
              <a:rPr lang="en-US" sz="3600" b="1" dirty="0">
                <a:latin typeface="Corbel" panose="020B0503020204020204" pitchFamily="34" charset="0"/>
              </a:rPr>
              <a:t>A</a:t>
            </a:r>
            <a:r>
              <a:rPr lang="en-US" sz="2800" b="1" dirty="0">
                <a:solidFill>
                  <a:srgbClr val="9E0605"/>
                </a:solidFill>
                <a:latin typeface="Corbel" panose="020B0503020204020204" pitchFamily="34" charset="0"/>
              </a:rPr>
              <a:t>dapt to climate change realities</a:t>
            </a:r>
          </a:p>
          <a:p>
            <a:pPr algn="l"/>
            <a:r>
              <a:rPr lang="en-US" sz="3600" b="1" dirty="0">
                <a:latin typeface="Corbel" panose="020B0503020204020204" pitchFamily="34" charset="0"/>
              </a:rPr>
              <a:t>S</a:t>
            </a:r>
            <a:r>
              <a:rPr lang="en-US" sz="2800" b="1" dirty="0">
                <a:solidFill>
                  <a:srgbClr val="9E0605"/>
                </a:solidFill>
                <a:latin typeface="Corbel" panose="020B0503020204020204" pitchFamily="34" charset="0"/>
              </a:rPr>
              <a:t>atisfy your plants’ (and the planet’s) need for healthy soil</a:t>
            </a:r>
          </a:p>
          <a:p>
            <a:pPr algn="l"/>
            <a:r>
              <a:rPr lang="en-US" sz="3600" b="1" dirty="0">
                <a:latin typeface="Corbel" panose="020B0503020204020204" pitchFamily="34" charset="0"/>
              </a:rPr>
              <a:t>E</a:t>
            </a:r>
            <a:r>
              <a:rPr lang="en-US" sz="2800" b="1" dirty="0">
                <a:solidFill>
                  <a:srgbClr val="9E0605"/>
                </a:solidFill>
                <a:latin typeface="Corbel" panose="020B0503020204020204" pitchFamily="34" charset="0"/>
              </a:rPr>
              <a:t>njoy designing, planting and harvesting</a:t>
            </a:r>
            <a:endParaRPr lang="en-US" sz="2400" b="1" dirty="0">
              <a:solidFill>
                <a:srgbClr val="9E0605"/>
              </a:solidFill>
              <a:latin typeface="Corbel" panose="020B0503020204020204" pitchFamily="34" charset="0"/>
            </a:endParaRPr>
          </a:p>
          <a:p>
            <a:pPr marL="0" indent="0">
              <a:buNone/>
            </a:pPr>
            <a:endParaRPr lang="en-US" dirty="0"/>
          </a:p>
        </p:txBody>
      </p:sp>
      <p:sp>
        <p:nvSpPr>
          <p:cNvPr id="4" name="Content Placeholder 3">
            <a:extLst>
              <a:ext uri="{FF2B5EF4-FFF2-40B4-BE49-F238E27FC236}">
                <a16:creationId xmlns:a16="http://schemas.microsoft.com/office/drawing/2014/main" id="{425E7D02-3796-894C-011E-65382875AC29}"/>
              </a:ext>
            </a:extLst>
          </p:cNvPr>
          <p:cNvSpPr>
            <a:spLocks noGrp="1"/>
          </p:cNvSpPr>
          <p:nvPr>
            <p:ph sz="half" idx="2"/>
          </p:nvPr>
        </p:nvSpPr>
        <p:spPr>
          <a:xfrm>
            <a:off x="6172202" y="2059060"/>
            <a:ext cx="5181600" cy="4351338"/>
          </a:xfrm>
        </p:spPr>
        <p:txBody>
          <a:bodyPr>
            <a:normAutofit/>
          </a:bodyPr>
          <a:lstStyle/>
          <a:p>
            <a:r>
              <a:rPr lang="en-US" dirty="0">
                <a:latin typeface="Corbel" panose="020B0503020204020204" pitchFamily="34" charset="0"/>
              </a:rPr>
              <a:t>How do you rate your gardening knowledge and skills under our current climate change conditions? </a:t>
            </a:r>
          </a:p>
          <a:p>
            <a:pPr lvl="1"/>
            <a:r>
              <a:rPr lang="en-US" dirty="0">
                <a:latin typeface="Corbel" panose="020B0503020204020204" pitchFamily="34" charset="0"/>
              </a:rPr>
              <a:t>Novice</a:t>
            </a:r>
          </a:p>
          <a:p>
            <a:pPr lvl="1"/>
            <a:r>
              <a:rPr lang="en-US" dirty="0">
                <a:latin typeface="Corbel" panose="020B0503020204020204" pitchFamily="34" charset="0"/>
              </a:rPr>
              <a:t>Beginner</a:t>
            </a:r>
          </a:p>
          <a:p>
            <a:pPr lvl="1"/>
            <a:r>
              <a:rPr lang="en-US" dirty="0">
                <a:latin typeface="Corbel" panose="020B0503020204020204" pitchFamily="34" charset="0"/>
              </a:rPr>
              <a:t>Advanced</a:t>
            </a:r>
          </a:p>
          <a:p>
            <a:pPr lvl="1"/>
            <a:r>
              <a:rPr lang="en-US" dirty="0">
                <a:latin typeface="Corbel" panose="020B0503020204020204" pitchFamily="34" charset="0"/>
              </a:rPr>
              <a:t>Expert</a:t>
            </a:r>
          </a:p>
          <a:p>
            <a:r>
              <a:rPr lang="en-US" dirty="0">
                <a:latin typeface="Corbel" panose="020B0503020204020204" pitchFamily="34" charset="0"/>
              </a:rPr>
              <a:t>What is at least one resilient gardening strategy you will try?</a:t>
            </a:r>
            <a:endParaRPr lang="en-US" dirty="0"/>
          </a:p>
        </p:txBody>
      </p:sp>
      <p:sp>
        <p:nvSpPr>
          <p:cNvPr id="6" name="Subtitle 2">
            <a:extLst>
              <a:ext uri="{FF2B5EF4-FFF2-40B4-BE49-F238E27FC236}">
                <a16:creationId xmlns:a16="http://schemas.microsoft.com/office/drawing/2014/main" id="{EEF0D0AF-BA9D-BA4C-AB3F-F8D9E7955440}"/>
              </a:ext>
            </a:extLst>
          </p:cNvPr>
          <p:cNvSpPr txBox="1">
            <a:spLocks/>
          </p:cNvSpPr>
          <p:nvPr/>
        </p:nvSpPr>
        <p:spPr>
          <a:xfrm>
            <a:off x="1371599" y="2217617"/>
            <a:ext cx="10472058" cy="3463045"/>
          </a:xfrm>
          <a:prstGeom prst="rect">
            <a:avLst/>
          </a:prstGeom>
        </p:spPr>
        <p:txBody>
          <a:bodyPr vert="horz" lIns="91440" tIns="45720" rIns="91440" bIns="45720" numCol="1" spcCol="36576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b="1" dirty="0">
              <a:solidFill>
                <a:srgbClr val="9E0605"/>
              </a:solidFill>
              <a:latin typeface="Corbel" panose="020B0503020204020204" pitchFamily="34" charset="0"/>
            </a:endParaRPr>
          </a:p>
          <a:p>
            <a:pPr algn="l"/>
            <a:endParaRPr lang="en-US" b="1" dirty="0">
              <a:solidFill>
                <a:srgbClr val="9E0605"/>
              </a:solidFill>
              <a:latin typeface="Corbel" panose="020B0503020204020204" pitchFamily="34" charset="0"/>
            </a:endParaRPr>
          </a:p>
          <a:p>
            <a:pPr algn="l"/>
            <a:endParaRPr lang="en-US" b="1" dirty="0">
              <a:solidFill>
                <a:srgbClr val="9E0605"/>
              </a:solidFill>
              <a:latin typeface="Corbel" panose="020B0503020204020204" pitchFamily="34" charset="0"/>
            </a:endParaRPr>
          </a:p>
          <a:p>
            <a:pPr algn="l"/>
            <a:endParaRPr lang="en-US" dirty="0">
              <a:solidFill>
                <a:schemeClr val="tx1">
                  <a:lumMod val="65000"/>
                  <a:lumOff val="35000"/>
                </a:schemeClr>
              </a:solidFill>
              <a:latin typeface="Corbel" panose="020B0503020204020204" pitchFamily="34" charset="0"/>
            </a:endParaRPr>
          </a:p>
        </p:txBody>
      </p:sp>
      <p:sp>
        <p:nvSpPr>
          <p:cNvPr id="8" name="Rectangle 7">
            <a:extLst>
              <a:ext uri="{FF2B5EF4-FFF2-40B4-BE49-F238E27FC236}">
                <a16:creationId xmlns:a16="http://schemas.microsoft.com/office/drawing/2014/main" id="{9A08752B-3956-1B49-A67C-A87B88B39B90}"/>
              </a:ext>
            </a:extLst>
          </p:cNvPr>
          <p:cNvSpPr/>
          <p:nvPr/>
        </p:nvSpPr>
        <p:spPr>
          <a:xfrm>
            <a:off x="1371600" y="1923473"/>
            <a:ext cx="365294" cy="4571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Rectangle 6">
            <a:extLst>
              <a:ext uri="{FF2B5EF4-FFF2-40B4-BE49-F238E27FC236}">
                <a16:creationId xmlns:a16="http://schemas.microsoft.com/office/drawing/2014/main" id="{978ABF79-F3EC-0246-9BED-3803B4F6241E}"/>
              </a:ext>
            </a:extLst>
          </p:cNvPr>
          <p:cNvSpPr/>
          <p:nvPr/>
        </p:nvSpPr>
        <p:spPr>
          <a:xfrm>
            <a:off x="0" y="6766560"/>
            <a:ext cx="12192000" cy="914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noFill/>
              </a:rPr>
              <a:t>          </a:t>
            </a:r>
          </a:p>
        </p:txBody>
      </p:sp>
      <p:pic>
        <p:nvPicPr>
          <p:cNvPr id="5" name="Picture 4">
            <a:extLst>
              <a:ext uri="{FF2B5EF4-FFF2-40B4-BE49-F238E27FC236}">
                <a16:creationId xmlns:a16="http://schemas.microsoft.com/office/drawing/2014/main" id="{FD2D05B9-26B4-CCC9-2D74-1B5BFE414FB2}"/>
              </a:ext>
            </a:extLst>
          </p:cNvPr>
          <p:cNvPicPr>
            <a:picLocks noChangeAspect="1"/>
          </p:cNvPicPr>
          <p:nvPr/>
        </p:nvPicPr>
        <p:blipFill>
          <a:blip r:embed="rId4"/>
          <a:stretch>
            <a:fillRect/>
          </a:stretch>
        </p:blipFill>
        <p:spPr>
          <a:xfrm>
            <a:off x="10647466" y="124141"/>
            <a:ext cx="1412667" cy="1255704"/>
          </a:xfrm>
          <a:prstGeom prst="rect">
            <a:avLst/>
          </a:prstGeom>
        </p:spPr>
      </p:pic>
    </p:spTree>
    <p:extLst>
      <p:ext uri="{BB962C8B-B14F-4D97-AF65-F5344CB8AC3E}">
        <p14:creationId xmlns:p14="http://schemas.microsoft.com/office/powerpoint/2010/main" val="2390882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EEE826-72AD-C341-07E7-77AFA457532A}"/>
              </a:ext>
            </a:extLst>
          </p:cNvPr>
          <p:cNvSpPr>
            <a:spLocks noGrp="1"/>
          </p:cNvSpPr>
          <p:nvPr>
            <p:ph type="title"/>
          </p:nvPr>
        </p:nvSpPr>
        <p:spPr/>
        <p:txBody>
          <a:bodyPr/>
          <a:lstStyle/>
          <a:p>
            <a:pPr algn="ctr"/>
            <a:r>
              <a:rPr lang="en-US" dirty="0"/>
              <a:t>QUESTIONS?</a:t>
            </a:r>
          </a:p>
        </p:txBody>
      </p:sp>
      <p:pic>
        <p:nvPicPr>
          <p:cNvPr id="3074" name="Picture 2">
            <a:extLst>
              <a:ext uri="{FF2B5EF4-FFF2-40B4-BE49-F238E27FC236}">
                <a16:creationId xmlns:a16="http://schemas.microsoft.com/office/drawing/2014/main" id="{1AF9ADAB-588D-9F02-8306-B5A4B414A1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002"/>
          <a:stretch/>
        </p:blipFill>
        <p:spPr bwMode="auto">
          <a:xfrm>
            <a:off x="172529" y="1570417"/>
            <a:ext cx="5082894" cy="443879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o-Till Gardening | Pend Oreille County | Washington State University">
            <a:extLst>
              <a:ext uri="{FF2B5EF4-FFF2-40B4-BE49-F238E27FC236}">
                <a16:creationId xmlns:a16="http://schemas.microsoft.com/office/drawing/2014/main" id="{722D2FA2-0904-EA17-D41E-23C82A8C09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427" y="1630553"/>
            <a:ext cx="5918393" cy="44387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D6AF390-9CD1-874A-EC7F-2D275AFE6A90}"/>
              </a:ext>
            </a:extLst>
          </p:cNvPr>
          <p:cNvPicPr>
            <a:picLocks noChangeAspect="1"/>
          </p:cNvPicPr>
          <p:nvPr/>
        </p:nvPicPr>
        <p:blipFill>
          <a:blip r:embed="rId4"/>
          <a:stretch>
            <a:fillRect/>
          </a:stretch>
        </p:blipFill>
        <p:spPr>
          <a:xfrm>
            <a:off x="10647466" y="124141"/>
            <a:ext cx="1412667" cy="1255704"/>
          </a:xfrm>
          <a:prstGeom prst="rect">
            <a:avLst/>
          </a:prstGeom>
        </p:spPr>
      </p:pic>
    </p:spTree>
    <p:extLst>
      <p:ext uri="{BB962C8B-B14F-4D97-AF65-F5344CB8AC3E}">
        <p14:creationId xmlns:p14="http://schemas.microsoft.com/office/powerpoint/2010/main" val="3739966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D54F68-F58E-61ED-6803-5CC1771A287C}"/>
              </a:ext>
            </a:extLst>
          </p:cNvPr>
          <p:cNvPicPr>
            <a:picLocks noChangeAspect="1"/>
          </p:cNvPicPr>
          <p:nvPr/>
        </p:nvPicPr>
        <p:blipFill>
          <a:blip r:embed="rId2"/>
          <a:stretch>
            <a:fillRect/>
          </a:stretch>
        </p:blipFill>
        <p:spPr>
          <a:xfrm>
            <a:off x="620714" y="209862"/>
            <a:ext cx="10950572" cy="6438275"/>
          </a:xfrm>
          <a:prstGeom prst="rect">
            <a:avLst/>
          </a:prstGeom>
        </p:spPr>
      </p:pic>
    </p:spTree>
    <p:extLst>
      <p:ext uri="{BB962C8B-B14F-4D97-AF65-F5344CB8AC3E}">
        <p14:creationId xmlns:p14="http://schemas.microsoft.com/office/powerpoint/2010/main" val="10363768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3D62069201BCD4E8A2E8D9868A812E3" ma:contentTypeVersion="12" ma:contentTypeDescription="Create a new document." ma:contentTypeScope="" ma:versionID="38e72306f2b067afefe1c702f5abeab4">
  <xsd:schema xmlns:xsd="http://www.w3.org/2001/XMLSchema" xmlns:xs="http://www.w3.org/2001/XMLSchema" xmlns:p="http://schemas.microsoft.com/office/2006/metadata/properties" xmlns:ns2="8cc07336-8e74-4818-85e4-dd41b4bfb7b4" xmlns:ns3="45b28c5f-57ab-4bd1-88e1-f0a7360182d1" targetNamespace="http://schemas.microsoft.com/office/2006/metadata/properties" ma:root="true" ma:fieldsID="0f7ce5fd7c119c6d09d844946a89297d" ns2:_="" ns3:_="">
    <xsd:import namespace="8cc07336-8e74-4818-85e4-dd41b4bfb7b4"/>
    <xsd:import namespace="45b28c5f-57ab-4bd1-88e1-f0a7360182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c07336-8e74-4818-85e4-dd41b4bfb7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5b28c5f-57ab-4bd1-88e1-f0a7360182d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84D2E9-1AB1-4A1E-9CA6-7938E8650714}">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45b28c5f-57ab-4bd1-88e1-f0a7360182d1"/>
    <ds:schemaRef ds:uri="8cc07336-8e74-4818-85e4-dd41b4bfb7b4"/>
    <ds:schemaRef ds:uri="http://www.w3.org/XML/1998/namespace"/>
  </ds:schemaRefs>
</ds:datastoreItem>
</file>

<file path=customXml/itemProps2.xml><?xml version="1.0" encoding="utf-8"?>
<ds:datastoreItem xmlns:ds="http://schemas.openxmlformats.org/officeDocument/2006/customXml" ds:itemID="{74263F0A-4BD0-45A5-ADFD-35E0860554C3}">
  <ds:schemaRefs>
    <ds:schemaRef ds:uri="http://schemas.microsoft.com/sharepoint/v3/contenttype/forms"/>
  </ds:schemaRefs>
</ds:datastoreItem>
</file>

<file path=customXml/itemProps3.xml><?xml version="1.0" encoding="utf-8"?>
<ds:datastoreItem xmlns:ds="http://schemas.openxmlformats.org/officeDocument/2006/customXml" ds:itemID="{D69D14A1-57A7-4DE2-B02B-1E93B70365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c07336-8e74-4818-85e4-dd41b4bfb7b4"/>
    <ds:schemaRef ds:uri="45b28c5f-57ab-4bd1-88e1-f0a7360182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2515</TotalTime>
  <Words>2394</Words>
  <Application>Microsoft Macintosh PowerPoint</Application>
  <PresentationFormat>Widescreen</PresentationFormat>
  <Paragraphs>291</Paragraphs>
  <Slides>31</Slides>
  <Notes>18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Calibri</vt:lpstr>
      <vt:lpstr>Calibri Light</vt:lpstr>
      <vt:lpstr>Corbel</vt:lpstr>
      <vt:lpstr>inherit</vt:lpstr>
      <vt:lpstr>Lato</vt:lpstr>
      <vt:lpstr>Open Sans</vt:lpstr>
      <vt:lpstr>ReithSans</vt:lpstr>
      <vt:lpstr>Source Sans Pro</vt:lpstr>
      <vt:lpstr>Office Theme</vt:lpstr>
      <vt:lpstr>The Resilient Yard: Vegetable Gardening with EASE </vt:lpstr>
      <vt:lpstr>Master Gardener Vision Engaging university-trained volunteers to empower and sustain diverse communities with relevant, unbiased, research-based horticulture and environmental stewardship education. </vt:lpstr>
      <vt:lpstr>Who is in the audience?</vt:lpstr>
      <vt:lpstr>Presentation Overview</vt:lpstr>
      <vt:lpstr>PowerPoint Presentation</vt:lpstr>
      <vt:lpstr>Greenhouse Gasses:</vt:lpstr>
      <vt:lpstr>PowerPoint Presentation</vt:lpstr>
      <vt:lpstr>Climate Change Effects</vt:lpstr>
      <vt:lpstr>Be an Intentional Resilient Gardener </vt:lpstr>
      <vt:lpstr>Vegetable Gardening with EASE</vt:lpstr>
      <vt:lpstr>PowerPoint Presentation</vt:lpstr>
      <vt:lpstr>Store Bought Produce:  Carbon Footprint</vt:lpstr>
      <vt:lpstr>Check out your Diet’s Carbon Footprint </vt:lpstr>
      <vt:lpstr>Adapt: Too Much Water</vt:lpstr>
      <vt:lpstr>Adapt: Too Little Water</vt:lpstr>
      <vt:lpstr>Adapt: Wind and Heat</vt:lpstr>
      <vt:lpstr>Adapt: Reduction of Biodiversity</vt:lpstr>
      <vt:lpstr>Satisfy your plants’ need for healthy soil</vt:lpstr>
      <vt:lpstr>Satisfy your plants’ need for healthy soil</vt:lpstr>
      <vt:lpstr>When you till your garden, you …</vt:lpstr>
      <vt:lpstr>When you garden without tilling, you…</vt:lpstr>
      <vt:lpstr>PowerPoint Presentation</vt:lpstr>
      <vt:lpstr>Enjoy designing </vt:lpstr>
      <vt:lpstr>Enjoy planting for biodiversity</vt:lpstr>
      <vt:lpstr>Enjoy planting for biodiversity</vt:lpstr>
      <vt:lpstr>Enjoy harvesting</vt:lpstr>
      <vt:lpstr>Resources from your Master Gardeners</vt:lpstr>
      <vt:lpstr>Resources from your Pierce County Library</vt:lpstr>
      <vt:lpstr>Vegetable Gardening with EASE</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Dillon, Charles</dc:creator>
  <cp:lastModifiedBy>Laura Matson</cp:lastModifiedBy>
  <cp:revision>260</cp:revision>
  <dcterms:created xsi:type="dcterms:W3CDTF">2021-09-07T17:43:47Z</dcterms:created>
  <dcterms:modified xsi:type="dcterms:W3CDTF">2023-10-20T17:06:45Z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0x01010083D62069201BCD4E8A2E8D9868A812E3</vt:lpwstr>
  </property>
</Properties>
</file>